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3" r:id="rId21"/>
  </p:sldIdLst>
  <p:sldSz cx="11557000" cy="650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94595" autoAdjust="0"/>
  </p:normalViewPr>
  <p:slideViewPr>
    <p:cSldViewPr>
      <p:cViewPr varScale="1">
        <p:scale>
          <a:sx n="108" d="100"/>
          <a:sy n="108" d="100"/>
        </p:scale>
        <p:origin x="3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120900"/>
            <a:ext cx="5841174" cy="15748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97200"/>
              </a:lnSpc>
            </a:pPr>
            <a:r>
              <a:rPr lang="en-US" sz="5400" b="1">
                <a:solidFill>
                  <a:srgbClr val="0071C1"/>
                </a:solidFill>
                <a:latin typeface="Microsoft YaHei"/>
                <a:ea typeface="Microsoft YaHei"/>
              </a:rPr>
              <a:t>2021</a:t>
            </a:r>
            <a:endParaRPr lang="en-US" sz="1100"/>
          </a:p>
          <a:p>
            <a:pPr algn="l" latinLnBrk="1">
              <a:lnSpc>
                <a:spcPct val="97200"/>
              </a:lnSpc>
            </a:pPr>
            <a:r>
              <a:rPr lang="en-US" sz="4800" b="1">
                <a:solidFill>
                  <a:srgbClr val="0071C1"/>
                </a:solidFill>
                <a:latin typeface="Microsoft YaHei"/>
                <a:ea typeface="Microsoft YaHei"/>
              </a:rPr>
              <a:t>UniKiller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-12700"/>
            <a:ext cx="6747675" cy="6527201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4457700" y="-76200"/>
            <a:ext cx="4773825" cy="6833907"/>
          </a:xfrm>
          <a:custGeom>
            <a:avLst/>
            <a:gdLst/>
            <a:ahLst/>
            <a:cxnLst/>
            <a:rect l="l" t="t" r="r" b="b"/>
            <a:pathLst>
              <a:path w="4773825" h="6833907">
                <a:moveTo>
                  <a:pt x="2284998" y="3977228"/>
                </a:moveTo>
                <a:lnTo>
                  <a:pt x="2236060" y="3835317"/>
                </a:lnTo>
                <a:lnTo>
                  <a:pt x="4685507" y="0"/>
                </a:lnTo>
                <a:lnTo>
                  <a:pt x="4773825" y="55907"/>
                </a:lnTo>
                <a:lnTo>
                  <a:pt x="2284998" y="3977228"/>
                </a:lnTo>
                <a:close/>
                <a:moveTo>
                  <a:pt x="0" y="6778080"/>
                </a:moveTo>
                <a:lnTo>
                  <a:pt x="2485385" y="2854580"/>
                </a:lnTo>
                <a:lnTo>
                  <a:pt x="2526669" y="2996501"/>
                </a:lnTo>
                <a:cubicBezTo>
                  <a:pt x="1713902" y="4275637"/>
                  <a:pt x="901135" y="5554775"/>
                  <a:pt x="88364" y="6833907"/>
                </a:cubicBezTo>
                <a:lnTo>
                  <a:pt x="0" y="6778080"/>
                </a:lnTo>
                <a:close/>
              </a:path>
            </a:pathLst>
          </a:custGeom>
          <a:solidFill>
            <a:srgbClr val="0071C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" name="Freeform 4"/>
          <p:cNvSpPr/>
          <p:nvPr/>
        </p:nvSpPr>
        <p:spPr>
          <a:xfrm>
            <a:off x="-177800" y="2133600"/>
            <a:ext cx="347812" cy="2382498"/>
          </a:xfrm>
          <a:custGeom>
            <a:avLst/>
            <a:gdLst/>
            <a:ahLst/>
            <a:cxnLst/>
            <a:rect l="l" t="t" r="r" b="b"/>
            <a:pathLst>
              <a:path w="347812" h="2382498">
                <a:moveTo>
                  <a:pt x="0" y="0"/>
                </a:moveTo>
                <a:lnTo>
                  <a:pt x="347812" y="0"/>
                </a:lnTo>
                <a:lnTo>
                  <a:pt x="347812" y="2382498"/>
                </a:lnTo>
                <a:lnTo>
                  <a:pt x="0" y="2382498"/>
                </a:lnTo>
                <a:close/>
              </a:path>
            </a:pathLst>
          </a:custGeom>
          <a:solidFill>
            <a:srgbClr val="0071C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" name="Freeform 5"/>
          <p:cNvSpPr/>
          <p:nvPr/>
        </p:nvSpPr>
        <p:spPr>
          <a:xfrm>
            <a:off x="609600" y="3898900"/>
            <a:ext cx="2676584" cy="319453"/>
          </a:xfrm>
          <a:custGeom>
            <a:avLst/>
            <a:gdLst/>
            <a:ahLst/>
            <a:cxnLst/>
            <a:rect l="l" t="t" r="r" b="b"/>
            <a:pathLst>
              <a:path w="2676584" h="319453">
                <a:moveTo>
                  <a:pt x="0" y="158225"/>
                </a:moveTo>
                <a:cubicBezTo>
                  <a:pt x="0" y="116261"/>
                  <a:pt x="16670" y="76016"/>
                  <a:pt x="46343" y="46343"/>
                </a:cubicBezTo>
                <a:cubicBezTo>
                  <a:pt x="76016" y="16670"/>
                  <a:pt x="116261" y="0"/>
                  <a:pt x="158225" y="0"/>
                </a:cubicBezTo>
                <a:lnTo>
                  <a:pt x="2518359" y="0"/>
                </a:lnTo>
                <a:cubicBezTo>
                  <a:pt x="2560323" y="0"/>
                  <a:pt x="2600568" y="16670"/>
                  <a:pt x="2630241" y="46343"/>
                </a:cubicBezTo>
                <a:cubicBezTo>
                  <a:pt x="2659914" y="76016"/>
                  <a:pt x="2676584" y="116261"/>
                  <a:pt x="2676584" y="158225"/>
                </a:cubicBezTo>
                <a:lnTo>
                  <a:pt x="2676584" y="161228"/>
                </a:lnTo>
                <a:cubicBezTo>
                  <a:pt x="2676584" y="203192"/>
                  <a:pt x="2659914" y="243437"/>
                  <a:pt x="2630241" y="273110"/>
                </a:cubicBezTo>
                <a:cubicBezTo>
                  <a:pt x="2600568" y="302783"/>
                  <a:pt x="2560323" y="319453"/>
                  <a:pt x="2518359" y="319453"/>
                </a:cubicBezTo>
                <a:lnTo>
                  <a:pt x="158225" y="319453"/>
                </a:lnTo>
                <a:cubicBezTo>
                  <a:pt x="116261" y="319453"/>
                  <a:pt x="76016" y="302783"/>
                  <a:pt x="46343" y="273110"/>
                </a:cubicBezTo>
                <a:cubicBezTo>
                  <a:pt x="16670" y="243437"/>
                  <a:pt x="0" y="203192"/>
                  <a:pt x="0" y="161228"/>
                </a:cubicBezTo>
                <a:lnTo>
                  <a:pt x="0" y="158225"/>
                </a:lnTo>
                <a:close/>
              </a:path>
            </a:pathLst>
          </a:custGeom>
          <a:solidFill>
            <a:srgbClr val="0071C1"/>
          </a:solidFill>
        </p:spPr>
        <p:txBody>
          <a:bodyPr lIns="127000" rIns="127000" rtlCol="0" anchor="ctr"/>
          <a:lstStyle/>
          <a:p>
            <a:pPr algn="ctr" latinLnBrk="1">
              <a:lnSpc>
                <a:spcPct val="113400"/>
              </a:lnSpc>
            </a:pPr>
            <a:r>
              <a:rPr lang="en-US" sz="1400">
                <a:solidFill>
                  <a:srgbClr val="FFFFFF"/>
                </a:solidFill>
                <a:latin typeface="Microsoft YaHei"/>
                <a:ea typeface="Microsoft YaHei"/>
              </a:rPr>
              <a:t>ETH Hackthon 深圳站团队</a:t>
            </a:r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1"/>
          <p:cNvSpPr/>
          <p:nvPr/>
        </p:nvSpPr>
        <p:spPr>
          <a:xfrm>
            <a:off x="-635000" y="342900"/>
            <a:ext cx="1762928" cy="386198"/>
          </a:xfrm>
          <a:custGeom>
            <a:avLst/>
            <a:gdLst/>
            <a:ahLst/>
            <a:cxnLst/>
            <a:rect l="l" t="t" r="r" b="b"/>
            <a:pathLst>
              <a:path w="1762928" h="386198">
                <a:moveTo>
                  <a:pt x="0" y="0"/>
                </a:moveTo>
                <a:lnTo>
                  <a:pt x="1762928" y="0"/>
                </a:lnTo>
                <a:lnTo>
                  <a:pt x="1584591" y="386198"/>
                </a:lnTo>
                <a:lnTo>
                  <a:pt x="0" y="38619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1C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90" name="TextBox 2"/>
          <p:cNvSpPr txBox="1"/>
          <p:nvPr/>
        </p:nvSpPr>
        <p:spPr>
          <a:xfrm>
            <a:off x="1206500" y="342900"/>
            <a:ext cx="1285558" cy="381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000" b="1">
                <a:solidFill>
                  <a:srgbClr val="0071C1"/>
                </a:solidFill>
                <a:latin typeface="Microsoft YaHei"/>
                <a:ea typeface="Microsoft YaHei"/>
              </a:rPr>
              <a:t>项目介绍</a:t>
            </a:r>
            <a:endParaRPr lang="en-US" sz="1100"/>
          </a:p>
        </p:txBody>
      </p:sp>
      <p:sp>
        <p:nvSpPr>
          <p:cNvPr id="91" name="Freeform 3"/>
          <p:cNvSpPr/>
          <p:nvPr/>
        </p:nvSpPr>
        <p:spPr>
          <a:xfrm>
            <a:off x="2628900" y="342900"/>
            <a:ext cx="9052105" cy="389301"/>
          </a:xfrm>
          <a:custGeom>
            <a:avLst/>
            <a:gdLst/>
            <a:ahLst/>
            <a:cxnLst/>
            <a:rect l="l" t="t" r="r" b="b"/>
            <a:pathLst>
              <a:path w="9052105" h="389301">
                <a:moveTo>
                  <a:pt x="0" y="0"/>
                </a:moveTo>
                <a:lnTo>
                  <a:pt x="9052105" y="0"/>
                </a:lnTo>
                <a:lnTo>
                  <a:pt x="9052105" y="389301"/>
                </a:lnTo>
                <a:lnTo>
                  <a:pt x="0" y="389301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 latinLnBrk="1">
              <a:lnSpc>
                <a:spcPct val="113400"/>
              </a:lnSpc>
            </a:pPr>
            <a:r>
              <a:rPr lang="en-US" sz="1600" b="1">
                <a:solidFill>
                  <a:srgbClr val="42464B"/>
                </a:solidFill>
                <a:latin typeface="Microsoft YaHei"/>
                <a:ea typeface="Microsoft YaHei"/>
              </a:rPr>
              <a:t>Uniswap</a:t>
            </a:r>
            <a:endParaRPr lang="en-US" sz="1100"/>
          </a:p>
        </p:txBody>
      </p:sp>
      <p:grpSp>
        <p:nvGrpSpPr>
          <p:cNvPr id="92" name="Group 4"/>
          <p:cNvGrpSpPr/>
          <p:nvPr/>
        </p:nvGrpSpPr>
        <p:grpSpPr>
          <a:xfrm>
            <a:off x="7443915" y="1341971"/>
            <a:ext cx="3137158" cy="3835204"/>
            <a:chOff x="7443915" y="1341971"/>
            <a:chExt cx="3137158" cy="3835204"/>
          </a:xfrm>
        </p:grpSpPr>
        <p:sp>
          <p:nvSpPr>
            <p:cNvPr id="93" name="Freeform 92"/>
            <p:cNvSpPr/>
            <p:nvPr/>
          </p:nvSpPr>
          <p:spPr>
            <a:xfrm>
              <a:off x="7443915" y="1341971"/>
              <a:ext cx="3128122" cy="296192"/>
            </a:xfrm>
            <a:custGeom>
              <a:avLst/>
              <a:gdLst/>
              <a:ahLst/>
              <a:cxnLst/>
              <a:rect l="l" t="t" r="r" b="b"/>
              <a:pathLst>
                <a:path w="3128122" h="296192">
                  <a:moveTo>
                    <a:pt x="0" y="0"/>
                  </a:moveTo>
                  <a:lnTo>
                    <a:pt x="3128122" y="0"/>
                  </a:lnTo>
                  <a:lnTo>
                    <a:pt x="3128122" y="296192"/>
                  </a:lnTo>
                  <a:lnTo>
                    <a:pt x="0" y="296192"/>
                  </a:lnTo>
                  <a:close/>
                </a:path>
              </a:pathLst>
            </a:custGeom>
            <a:solidFill>
              <a:srgbClr val="0071C1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7443915" y="1720723"/>
              <a:ext cx="3137158" cy="3246572"/>
            </a:xfrm>
            <a:custGeom>
              <a:avLst/>
              <a:gdLst/>
              <a:ahLst/>
              <a:cxnLst/>
              <a:rect l="l" t="t" r="r" b="b"/>
              <a:pathLst>
                <a:path w="3137158" h="3246572">
                  <a:moveTo>
                    <a:pt x="0" y="0"/>
                  </a:moveTo>
                  <a:lnTo>
                    <a:pt x="3137157" y="0"/>
                  </a:lnTo>
                  <a:lnTo>
                    <a:pt x="3137157" y="3246572"/>
                  </a:lnTo>
                  <a:lnTo>
                    <a:pt x="0" y="3246572"/>
                  </a:lnTo>
                  <a:close/>
                </a:path>
              </a:pathLst>
            </a:custGeom>
            <a:solidFill>
              <a:srgbClr val="E2E2EE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7443915" y="5059553"/>
              <a:ext cx="3137158" cy="117622"/>
            </a:xfrm>
            <a:custGeom>
              <a:avLst/>
              <a:gdLst/>
              <a:ahLst/>
              <a:cxnLst/>
              <a:rect l="l" t="t" r="r" b="b"/>
              <a:pathLst>
                <a:path w="3137158" h="117622">
                  <a:moveTo>
                    <a:pt x="0" y="0"/>
                  </a:moveTo>
                  <a:lnTo>
                    <a:pt x="3137157" y="0"/>
                  </a:lnTo>
                  <a:lnTo>
                    <a:pt x="3137157" y="117622"/>
                  </a:lnTo>
                  <a:lnTo>
                    <a:pt x="0" y="117622"/>
                  </a:lnTo>
                  <a:close/>
                </a:path>
              </a:pathLst>
            </a:custGeom>
            <a:solidFill>
              <a:srgbClr val="0071C1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</p:grpSp>
      <p:pic>
        <p:nvPicPr>
          <p:cNvPr id="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034" y="1216622"/>
            <a:ext cx="3620678" cy="2620027"/>
          </a:xfrm>
          <a:prstGeom prst="rect">
            <a:avLst/>
          </a:prstGeom>
        </p:spPr>
      </p:pic>
      <p:sp>
        <p:nvSpPr>
          <p:cNvPr id="97" name="TextBox 6"/>
          <p:cNvSpPr txBox="1"/>
          <p:nvPr/>
        </p:nvSpPr>
        <p:spPr>
          <a:xfrm>
            <a:off x="7558291" y="2184400"/>
            <a:ext cx="2755900" cy="1143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00" b="0">
                <a:solidFill>
                  <a:srgbClr val="42464B"/>
                </a:solidFill>
                <a:latin typeface="Microsoft YaHei"/>
                <a:ea typeface="Microsoft YaHei"/>
              </a:rPr>
              <a:t>Uniswap V3 通过</a:t>
            </a:r>
            <a:endParaRPr lang="en-US" sz="1100"/>
          </a:p>
          <a:p>
            <a:pPr latinLnBrk="1">
              <a:lnSpc>
                <a:spcPct val="113400"/>
              </a:lnSpc>
            </a:pPr>
            <a:r>
              <a:rPr lang="en-US" sz="1600" b="0">
                <a:solidFill>
                  <a:srgbClr val="42464B"/>
                </a:solidFill>
                <a:latin typeface="Microsoft YaHei"/>
                <a:ea typeface="Microsoft YaHei"/>
              </a:rPr>
              <a:t>1）concentrated liquidity</a:t>
            </a:r>
          </a:p>
          <a:p>
            <a:pPr latinLnBrk="1">
              <a:lnSpc>
                <a:spcPct val="113400"/>
              </a:lnSpc>
            </a:pPr>
            <a:r>
              <a:rPr lang="en-US" sz="1600" b="0">
                <a:solidFill>
                  <a:srgbClr val="42464B"/>
                </a:solidFill>
                <a:latin typeface="Microsoft YaHei"/>
                <a:ea typeface="Microsoft YaHei"/>
              </a:rPr>
              <a:t>2）range order</a:t>
            </a:r>
          </a:p>
          <a:p>
            <a:pPr latinLnBrk="1">
              <a:lnSpc>
                <a:spcPct val="113400"/>
              </a:lnSpc>
            </a:pPr>
            <a:r>
              <a:rPr lang="en-US" sz="1600" b="0">
                <a:solidFill>
                  <a:srgbClr val="42464B"/>
                </a:solidFill>
                <a:latin typeface="Microsoft YaHei"/>
                <a:ea typeface="Microsoft YaHei"/>
              </a:rPr>
              <a:t>等方式提高了V2的资本利用率</a:t>
            </a:r>
          </a:p>
        </p:txBody>
      </p:sp>
      <p:sp>
        <p:nvSpPr>
          <p:cNvPr id="98" name="TextBox 7"/>
          <p:cNvSpPr txBox="1"/>
          <p:nvPr/>
        </p:nvSpPr>
        <p:spPr>
          <a:xfrm>
            <a:off x="7556500" y="3962400"/>
            <a:ext cx="1860550" cy="863057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marL="200000" indent="-200000" algn="l" latinLnBrk="1">
              <a:lnSpc>
                <a:spcPct val="113400"/>
              </a:lnSpc>
              <a:buFont typeface="Arial"/>
              <a:buChar char="•"/>
            </a:pPr>
            <a:r>
              <a:rPr lang="en-US" sz="1646" dirty="0">
                <a:solidFill>
                  <a:srgbClr val="42464B"/>
                </a:solidFill>
                <a:latin typeface="Microsoft YaHei"/>
                <a:ea typeface="Microsoft YaHei"/>
              </a:rPr>
              <a:t>交易对限制在2个</a:t>
            </a:r>
          </a:p>
          <a:p>
            <a:pPr marL="200000" indent="-200000" latinLnBrk="1">
              <a:lnSpc>
                <a:spcPct val="113400"/>
              </a:lnSpc>
              <a:buFont typeface="Arial"/>
              <a:buChar char="•"/>
            </a:pPr>
            <a:r>
              <a:rPr lang="en-US" sz="1646" b="0" dirty="0">
                <a:solidFill>
                  <a:srgbClr val="42464B"/>
                </a:solidFill>
                <a:latin typeface="Microsoft YaHei"/>
                <a:ea typeface="Microsoft YaHei"/>
              </a:rPr>
              <a:t>无常损失</a:t>
            </a:r>
          </a:p>
          <a:p>
            <a:pPr marL="200000" indent="-200000" latinLnBrk="1">
              <a:lnSpc>
                <a:spcPct val="113400"/>
              </a:lnSpc>
              <a:buFont typeface="Arial"/>
              <a:buChar char="•"/>
            </a:pPr>
            <a:r>
              <a:rPr lang="en-US" sz="1646" b="0" dirty="0">
                <a:solidFill>
                  <a:srgbClr val="42464B"/>
                </a:solidFill>
                <a:latin typeface="Microsoft YaHei"/>
                <a:ea typeface="Microsoft YaHei"/>
              </a:rPr>
              <a:t>使用复杂</a:t>
            </a:r>
          </a:p>
        </p:txBody>
      </p:sp>
      <p:sp>
        <p:nvSpPr>
          <p:cNvPr id="99" name="TextBox 8"/>
          <p:cNvSpPr txBox="1"/>
          <p:nvPr/>
        </p:nvSpPr>
        <p:spPr>
          <a:xfrm>
            <a:off x="4479925" y="4013200"/>
            <a:ext cx="1174750" cy="3048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00" b="0">
                <a:solidFill>
                  <a:srgbClr val="42464B"/>
                </a:solidFill>
                <a:latin typeface="Microsoft YaHei"/>
                <a:ea typeface="Microsoft YaHei"/>
              </a:rPr>
              <a:t>Uniswap v3</a:t>
            </a:r>
            <a:endParaRPr lang="en-US" sz="1100"/>
          </a:p>
        </p:txBody>
      </p:sp>
      <p:pic>
        <p:nvPicPr>
          <p:cNvPr id="10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1341044"/>
            <a:ext cx="3102510" cy="2526707"/>
          </a:xfrm>
          <a:prstGeom prst="rect">
            <a:avLst/>
          </a:prstGeom>
        </p:spPr>
      </p:pic>
      <p:sp>
        <p:nvSpPr>
          <p:cNvPr id="101" name="TextBox 10"/>
          <p:cNvSpPr txBox="1"/>
          <p:nvPr/>
        </p:nvSpPr>
        <p:spPr>
          <a:xfrm>
            <a:off x="1439862" y="4013200"/>
            <a:ext cx="5715000" cy="3048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00" b="0">
                <a:solidFill>
                  <a:srgbClr val="42464B"/>
                </a:solidFill>
                <a:latin typeface="Microsoft YaHei"/>
                <a:ea typeface="Microsoft YaHei"/>
              </a:rPr>
              <a:t>Uniswap v2</a:t>
            </a:r>
            <a:endParaRPr lang="en-US" sz="1100"/>
          </a:p>
        </p:txBody>
      </p:sp>
      <p:sp>
        <p:nvSpPr>
          <p:cNvPr id="102" name="TextBox 11"/>
          <p:cNvSpPr txBox="1"/>
          <p:nvPr/>
        </p:nvSpPr>
        <p:spPr>
          <a:xfrm>
            <a:off x="7556500" y="3519094"/>
            <a:ext cx="1099947" cy="3175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46">
                <a:solidFill>
                  <a:srgbClr val="42464B"/>
                </a:solidFill>
                <a:latin typeface="Microsoft YaHei"/>
                <a:ea typeface="Microsoft YaHei"/>
              </a:rPr>
              <a:t>CON</a:t>
            </a:r>
            <a:endParaRPr lang="en-US" sz="1100"/>
          </a:p>
        </p:txBody>
      </p:sp>
      <p:sp>
        <p:nvSpPr>
          <p:cNvPr id="103" name="TextBox 12"/>
          <p:cNvSpPr txBox="1"/>
          <p:nvPr/>
        </p:nvSpPr>
        <p:spPr>
          <a:xfrm>
            <a:off x="7556500" y="1828800"/>
            <a:ext cx="1099947" cy="3175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46">
                <a:solidFill>
                  <a:srgbClr val="42464B"/>
                </a:solidFill>
                <a:latin typeface="Microsoft YaHei"/>
                <a:ea typeface="Microsoft YaHei"/>
              </a:rPr>
              <a:t>PRO</a:t>
            </a:r>
            <a:endParaRPr lang="en-US" sz="1100"/>
          </a:p>
        </p:txBody>
      </p:sp>
      <p:pic>
        <p:nvPicPr>
          <p:cNvPr id="10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421" y="4489602"/>
            <a:ext cx="759086" cy="47748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 animBg="1"/>
      <p:bldP spid="92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 1"/>
          <p:cNvSpPr/>
          <p:nvPr/>
        </p:nvSpPr>
        <p:spPr>
          <a:xfrm>
            <a:off x="-635000" y="342900"/>
            <a:ext cx="1762928" cy="386198"/>
          </a:xfrm>
          <a:custGeom>
            <a:avLst/>
            <a:gdLst/>
            <a:ahLst/>
            <a:cxnLst/>
            <a:rect l="l" t="t" r="r" b="b"/>
            <a:pathLst>
              <a:path w="1762928" h="386198">
                <a:moveTo>
                  <a:pt x="0" y="0"/>
                </a:moveTo>
                <a:lnTo>
                  <a:pt x="1762928" y="0"/>
                </a:lnTo>
                <a:lnTo>
                  <a:pt x="1584591" y="386198"/>
                </a:lnTo>
                <a:lnTo>
                  <a:pt x="0" y="38619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1C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06" name="TextBox 2"/>
          <p:cNvSpPr txBox="1"/>
          <p:nvPr/>
        </p:nvSpPr>
        <p:spPr>
          <a:xfrm>
            <a:off x="1206500" y="342900"/>
            <a:ext cx="1285558" cy="381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000" b="1">
                <a:solidFill>
                  <a:srgbClr val="0071C1"/>
                </a:solidFill>
                <a:latin typeface="Microsoft YaHei"/>
                <a:ea typeface="Microsoft YaHei"/>
              </a:rPr>
              <a:t>项目介绍</a:t>
            </a:r>
            <a:endParaRPr lang="en-US" sz="1100"/>
          </a:p>
        </p:txBody>
      </p:sp>
      <p:sp>
        <p:nvSpPr>
          <p:cNvPr id="107" name="Freeform 3"/>
          <p:cNvSpPr/>
          <p:nvPr/>
        </p:nvSpPr>
        <p:spPr>
          <a:xfrm>
            <a:off x="2628900" y="342900"/>
            <a:ext cx="9052105" cy="389301"/>
          </a:xfrm>
          <a:custGeom>
            <a:avLst/>
            <a:gdLst/>
            <a:ahLst/>
            <a:cxnLst/>
            <a:rect l="l" t="t" r="r" b="b"/>
            <a:pathLst>
              <a:path w="9052105" h="389301">
                <a:moveTo>
                  <a:pt x="0" y="0"/>
                </a:moveTo>
                <a:lnTo>
                  <a:pt x="9052105" y="0"/>
                </a:lnTo>
                <a:lnTo>
                  <a:pt x="9052105" y="389301"/>
                </a:lnTo>
                <a:lnTo>
                  <a:pt x="0" y="389301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 latinLnBrk="1">
              <a:lnSpc>
                <a:spcPct val="113400"/>
              </a:lnSpc>
            </a:pPr>
            <a:r>
              <a:rPr lang="en-US" sz="1600" b="1">
                <a:solidFill>
                  <a:srgbClr val="42464B"/>
                </a:solidFill>
                <a:latin typeface="Microsoft YaHei"/>
                <a:ea typeface="Microsoft YaHei"/>
              </a:rPr>
              <a:t>Balancer</a:t>
            </a:r>
            <a:endParaRPr lang="en-US" sz="1100"/>
          </a:p>
        </p:txBody>
      </p:sp>
      <p:grpSp>
        <p:nvGrpSpPr>
          <p:cNvPr id="108" name="Group 4"/>
          <p:cNvGrpSpPr/>
          <p:nvPr/>
        </p:nvGrpSpPr>
        <p:grpSpPr>
          <a:xfrm>
            <a:off x="7444880" y="1341044"/>
            <a:ext cx="2840407" cy="3471983"/>
            <a:chOff x="7444880" y="1341044"/>
            <a:chExt cx="2840407" cy="3471983"/>
          </a:xfrm>
        </p:grpSpPr>
        <p:sp>
          <p:nvSpPr>
            <p:cNvPr id="109" name="Freeform 108"/>
            <p:cNvSpPr/>
            <p:nvPr/>
          </p:nvSpPr>
          <p:spPr>
            <a:xfrm>
              <a:off x="7444880" y="1341044"/>
              <a:ext cx="2832231" cy="268140"/>
            </a:xfrm>
            <a:custGeom>
              <a:avLst/>
              <a:gdLst/>
              <a:ahLst/>
              <a:cxnLst/>
              <a:rect l="l" t="t" r="r" b="b"/>
              <a:pathLst>
                <a:path w="2832231" h="268140">
                  <a:moveTo>
                    <a:pt x="0" y="0"/>
                  </a:moveTo>
                  <a:lnTo>
                    <a:pt x="2832231" y="0"/>
                  </a:lnTo>
                  <a:lnTo>
                    <a:pt x="2832231" y="268140"/>
                  </a:lnTo>
                  <a:lnTo>
                    <a:pt x="0" y="268140"/>
                  </a:lnTo>
                  <a:close/>
                </a:path>
              </a:pathLst>
            </a:custGeom>
            <a:solidFill>
              <a:srgbClr val="0071C1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110" name="Freeform 109"/>
            <p:cNvSpPr/>
            <p:nvPr/>
          </p:nvSpPr>
          <p:spPr>
            <a:xfrm>
              <a:off x="7444880" y="1683944"/>
              <a:ext cx="2840407" cy="2939097"/>
            </a:xfrm>
            <a:custGeom>
              <a:avLst/>
              <a:gdLst/>
              <a:ahLst/>
              <a:cxnLst/>
              <a:rect l="l" t="t" r="r" b="b"/>
              <a:pathLst>
                <a:path w="2840407" h="2939097">
                  <a:moveTo>
                    <a:pt x="0" y="0"/>
                  </a:moveTo>
                  <a:lnTo>
                    <a:pt x="2840406" y="0"/>
                  </a:lnTo>
                  <a:lnTo>
                    <a:pt x="2840406" y="2939096"/>
                  </a:lnTo>
                  <a:lnTo>
                    <a:pt x="0" y="2939096"/>
                  </a:lnTo>
                  <a:close/>
                </a:path>
              </a:pathLst>
            </a:custGeom>
            <a:solidFill>
              <a:srgbClr val="E2E2EE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7444880" y="4706544"/>
              <a:ext cx="2840407" cy="106483"/>
            </a:xfrm>
            <a:custGeom>
              <a:avLst/>
              <a:gdLst/>
              <a:ahLst/>
              <a:cxnLst/>
              <a:rect l="l" t="t" r="r" b="b"/>
              <a:pathLst>
                <a:path w="2840407" h="106483">
                  <a:moveTo>
                    <a:pt x="0" y="0"/>
                  </a:moveTo>
                  <a:lnTo>
                    <a:pt x="2840406" y="0"/>
                  </a:lnTo>
                  <a:lnTo>
                    <a:pt x="2840406" y="106483"/>
                  </a:lnTo>
                  <a:lnTo>
                    <a:pt x="0" y="106483"/>
                  </a:lnTo>
                  <a:close/>
                </a:path>
              </a:pathLst>
            </a:custGeom>
            <a:solidFill>
              <a:srgbClr val="0071C1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</p:grpSp>
      <p:sp>
        <p:nvSpPr>
          <p:cNvPr id="112" name="TextBox 5"/>
          <p:cNvSpPr txBox="1"/>
          <p:nvPr/>
        </p:nvSpPr>
        <p:spPr>
          <a:xfrm>
            <a:off x="7556500" y="2336800"/>
            <a:ext cx="2374900" cy="3048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marL="200000" indent="-200000" algn="l" latinLnBrk="1">
              <a:lnSpc>
                <a:spcPct val="113400"/>
              </a:lnSpc>
              <a:buFont typeface="Arial"/>
              <a:buChar char="•"/>
            </a:pPr>
            <a:r>
              <a:rPr lang="en-US" sz="1600" b="0">
                <a:solidFill>
                  <a:srgbClr val="42464B"/>
                </a:solidFill>
                <a:latin typeface="Microsoft YaHei"/>
                <a:ea typeface="Microsoft YaHei"/>
              </a:rPr>
              <a:t>Balancer 允许多个币种</a:t>
            </a:r>
            <a:endParaRPr lang="en-US" sz="1100"/>
          </a:p>
        </p:txBody>
      </p:sp>
      <p:sp>
        <p:nvSpPr>
          <p:cNvPr id="113" name="TextBox 6"/>
          <p:cNvSpPr txBox="1"/>
          <p:nvPr/>
        </p:nvSpPr>
        <p:spPr>
          <a:xfrm>
            <a:off x="7556500" y="3429203"/>
            <a:ext cx="1422400" cy="598112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lstStyle/>
          <a:p>
            <a:pPr marL="200000" indent="-200000" algn="l" latinLnBrk="1">
              <a:lnSpc>
                <a:spcPct val="113400"/>
              </a:lnSpc>
              <a:buFont typeface="Arial"/>
              <a:buChar char="•"/>
            </a:pPr>
            <a:r>
              <a:rPr lang="en-US" altLang="zh-CN" sz="1646" dirty="0" smtClean="0">
                <a:solidFill>
                  <a:srgbClr val="42464B"/>
                </a:solidFill>
                <a:latin typeface="Microsoft YaHei"/>
                <a:ea typeface="Microsoft YaHei"/>
              </a:rPr>
              <a:t>g</a:t>
            </a:r>
            <a:r>
              <a:rPr lang="en-US" sz="1646" dirty="0" smtClean="0">
                <a:solidFill>
                  <a:srgbClr val="42464B"/>
                </a:solidFill>
                <a:latin typeface="Microsoft YaHei"/>
                <a:ea typeface="Microsoft YaHei"/>
              </a:rPr>
              <a:t>as</a:t>
            </a:r>
            <a:r>
              <a:rPr lang="zh-CN" altLang="en-US" sz="1646" dirty="0" smtClean="0">
                <a:solidFill>
                  <a:srgbClr val="42464B"/>
                </a:solidFill>
                <a:latin typeface="Microsoft YaHei"/>
                <a:ea typeface="Microsoft YaHei"/>
              </a:rPr>
              <a:t> </a:t>
            </a:r>
            <a:r>
              <a:rPr lang="en-US" altLang="zh-CN" sz="1646" dirty="0" err="1" smtClean="0">
                <a:solidFill>
                  <a:srgbClr val="42464B"/>
                </a:solidFill>
                <a:latin typeface="Microsoft YaHei"/>
                <a:ea typeface="Microsoft YaHei"/>
              </a:rPr>
              <a:t>fee</a:t>
            </a:r>
            <a:r>
              <a:rPr lang="en-US" sz="1646" dirty="0" err="1" smtClean="0">
                <a:solidFill>
                  <a:srgbClr val="42464B"/>
                </a:solidFill>
                <a:latin typeface="Microsoft YaHei"/>
                <a:ea typeface="Microsoft YaHei"/>
              </a:rPr>
              <a:t>高</a:t>
            </a:r>
            <a:endParaRPr lang="en-US" sz="1646" dirty="0">
              <a:solidFill>
                <a:srgbClr val="42464B"/>
              </a:solidFill>
              <a:latin typeface="Microsoft YaHei"/>
              <a:ea typeface="Microsoft YaHei"/>
            </a:endParaRPr>
          </a:p>
          <a:p>
            <a:pPr marL="200000" indent="-200000" latinLnBrk="1">
              <a:lnSpc>
                <a:spcPct val="113400"/>
              </a:lnSpc>
              <a:buFont typeface="Arial"/>
              <a:buChar char="•"/>
            </a:pPr>
            <a:r>
              <a:rPr lang="en-US" sz="1646" b="0" dirty="0">
                <a:solidFill>
                  <a:srgbClr val="42464B"/>
                </a:solidFill>
                <a:latin typeface="Microsoft YaHei"/>
                <a:ea typeface="Microsoft YaHei"/>
              </a:rPr>
              <a:t>使用复杂</a:t>
            </a:r>
          </a:p>
        </p:txBody>
      </p:sp>
      <p:sp>
        <p:nvSpPr>
          <p:cNvPr id="114" name="TextBox 7"/>
          <p:cNvSpPr txBox="1"/>
          <p:nvPr/>
        </p:nvSpPr>
        <p:spPr>
          <a:xfrm>
            <a:off x="2701925" y="4013200"/>
            <a:ext cx="889000" cy="3048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00" b="0">
                <a:solidFill>
                  <a:srgbClr val="42464B"/>
                </a:solidFill>
                <a:latin typeface="Microsoft YaHei"/>
                <a:ea typeface="Microsoft YaHei"/>
              </a:rPr>
              <a:t>Balancer</a:t>
            </a:r>
            <a:endParaRPr lang="en-US" sz="1100"/>
          </a:p>
        </p:txBody>
      </p:sp>
      <p:pic>
        <p:nvPicPr>
          <p:cNvPr id="115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569" y="1117600"/>
            <a:ext cx="2661478" cy="2621211"/>
          </a:xfrm>
          <a:prstGeom prst="rect">
            <a:avLst/>
          </a:prstGeom>
        </p:spPr>
      </p:pic>
      <p:sp>
        <p:nvSpPr>
          <p:cNvPr id="116" name="TextBox 9"/>
          <p:cNvSpPr txBox="1"/>
          <p:nvPr/>
        </p:nvSpPr>
        <p:spPr>
          <a:xfrm>
            <a:off x="7556500" y="3051200"/>
            <a:ext cx="1099947" cy="3175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46">
                <a:solidFill>
                  <a:srgbClr val="42464B"/>
                </a:solidFill>
                <a:latin typeface="Microsoft YaHei"/>
                <a:ea typeface="Microsoft YaHei"/>
              </a:rPr>
              <a:t>CON</a:t>
            </a:r>
            <a:endParaRPr lang="en-US" sz="1100"/>
          </a:p>
        </p:txBody>
      </p:sp>
      <p:sp>
        <p:nvSpPr>
          <p:cNvPr id="117" name="TextBox 10"/>
          <p:cNvSpPr txBox="1"/>
          <p:nvPr/>
        </p:nvSpPr>
        <p:spPr>
          <a:xfrm>
            <a:off x="7556500" y="1975853"/>
            <a:ext cx="987654" cy="3175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46">
                <a:solidFill>
                  <a:srgbClr val="42464B"/>
                </a:solidFill>
                <a:latin typeface="Microsoft YaHei"/>
                <a:ea typeface="Microsoft YaHei"/>
              </a:rPr>
              <a:t>PRO</a:t>
            </a:r>
            <a:endParaRPr lang="en-US" sz="1100"/>
          </a:p>
        </p:txBody>
      </p:sp>
      <p:sp>
        <p:nvSpPr>
          <p:cNvPr id="118" name="TextBox 11"/>
          <p:cNvSpPr txBox="1"/>
          <p:nvPr/>
        </p:nvSpPr>
        <p:spPr>
          <a:xfrm>
            <a:off x="2165350" y="4476750"/>
            <a:ext cx="2190750" cy="3937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2100" b="1" spc="-3">
                <a:solidFill>
                  <a:srgbClr val="292929"/>
                </a:solidFill>
                <a:latin typeface="Microsoft YaHei"/>
                <a:ea typeface="Microsoft YaHei"/>
              </a:rPr>
              <a:t>(x*y*z)^(1/3) = k</a:t>
            </a:r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  <p:bldP spid="107" grpId="0" animBg="1"/>
      <p:bldP spid="108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Freeform 1"/>
          <p:cNvSpPr/>
          <p:nvPr/>
        </p:nvSpPr>
        <p:spPr>
          <a:xfrm>
            <a:off x="-635000" y="342900"/>
            <a:ext cx="1762928" cy="386198"/>
          </a:xfrm>
          <a:custGeom>
            <a:avLst/>
            <a:gdLst/>
            <a:ahLst/>
            <a:cxnLst/>
            <a:rect l="l" t="t" r="r" b="b"/>
            <a:pathLst>
              <a:path w="1762928" h="386198">
                <a:moveTo>
                  <a:pt x="0" y="0"/>
                </a:moveTo>
                <a:lnTo>
                  <a:pt x="1762928" y="0"/>
                </a:lnTo>
                <a:lnTo>
                  <a:pt x="1584591" y="386198"/>
                </a:lnTo>
                <a:lnTo>
                  <a:pt x="0" y="38619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1C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20" name="TextBox 2"/>
          <p:cNvSpPr txBox="1"/>
          <p:nvPr/>
        </p:nvSpPr>
        <p:spPr>
          <a:xfrm>
            <a:off x="1206500" y="342900"/>
            <a:ext cx="1285558" cy="381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000" b="1">
                <a:solidFill>
                  <a:srgbClr val="0071C1"/>
                </a:solidFill>
                <a:latin typeface="Microsoft YaHei"/>
                <a:ea typeface="Microsoft YaHei"/>
              </a:rPr>
              <a:t>项目介绍</a:t>
            </a:r>
            <a:endParaRPr lang="en-US" sz="1100"/>
          </a:p>
        </p:txBody>
      </p:sp>
      <p:sp>
        <p:nvSpPr>
          <p:cNvPr id="121" name="Freeform 3"/>
          <p:cNvSpPr/>
          <p:nvPr/>
        </p:nvSpPr>
        <p:spPr>
          <a:xfrm>
            <a:off x="2628900" y="342900"/>
            <a:ext cx="9052105" cy="389301"/>
          </a:xfrm>
          <a:custGeom>
            <a:avLst/>
            <a:gdLst/>
            <a:ahLst/>
            <a:cxnLst/>
            <a:rect l="l" t="t" r="r" b="b"/>
            <a:pathLst>
              <a:path w="9052105" h="389301">
                <a:moveTo>
                  <a:pt x="0" y="0"/>
                </a:moveTo>
                <a:lnTo>
                  <a:pt x="9052105" y="0"/>
                </a:lnTo>
                <a:lnTo>
                  <a:pt x="9052105" y="389301"/>
                </a:lnTo>
                <a:lnTo>
                  <a:pt x="0" y="389301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 latinLnBrk="1">
              <a:lnSpc>
                <a:spcPct val="113400"/>
              </a:lnSpc>
            </a:pPr>
            <a:r>
              <a:rPr lang="en-US" sz="1600" b="1">
                <a:solidFill>
                  <a:srgbClr val="42464B"/>
                </a:solidFill>
                <a:latin typeface="Microsoft YaHei"/>
                <a:ea typeface="Microsoft YaHei"/>
              </a:rPr>
              <a:t>DODO</a:t>
            </a:r>
            <a:endParaRPr lang="en-US" sz="1100"/>
          </a:p>
        </p:txBody>
      </p:sp>
      <p:grpSp>
        <p:nvGrpSpPr>
          <p:cNvPr id="122" name="Group 4"/>
          <p:cNvGrpSpPr/>
          <p:nvPr/>
        </p:nvGrpSpPr>
        <p:grpSpPr>
          <a:xfrm>
            <a:off x="7444880" y="1341044"/>
            <a:ext cx="2840407" cy="3471983"/>
            <a:chOff x="7444880" y="1341044"/>
            <a:chExt cx="2840407" cy="3471983"/>
          </a:xfrm>
        </p:grpSpPr>
        <p:sp>
          <p:nvSpPr>
            <p:cNvPr id="123" name="Freeform 122"/>
            <p:cNvSpPr/>
            <p:nvPr/>
          </p:nvSpPr>
          <p:spPr>
            <a:xfrm>
              <a:off x="7444880" y="1341044"/>
              <a:ext cx="2832231" cy="268140"/>
            </a:xfrm>
            <a:custGeom>
              <a:avLst/>
              <a:gdLst/>
              <a:ahLst/>
              <a:cxnLst/>
              <a:rect l="l" t="t" r="r" b="b"/>
              <a:pathLst>
                <a:path w="2832231" h="268140">
                  <a:moveTo>
                    <a:pt x="0" y="0"/>
                  </a:moveTo>
                  <a:lnTo>
                    <a:pt x="2832231" y="0"/>
                  </a:lnTo>
                  <a:lnTo>
                    <a:pt x="2832231" y="268140"/>
                  </a:lnTo>
                  <a:lnTo>
                    <a:pt x="0" y="268140"/>
                  </a:lnTo>
                  <a:close/>
                </a:path>
              </a:pathLst>
            </a:custGeom>
            <a:solidFill>
              <a:srgbClr val="0071C1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124" name="Freeform 123"/>
            <p:cNvSpPr/>
            <p:nvPr/>
          </p:nvSpPr>
          <p:spPr>
            <a:xfrm>
              <a:off x="7444880" y="1683944"/>
              <a:ext cx="2840407" cy="2939097"/>
            </a:xfrm>
            <a:custGeom>
              <a:avLst/>
              <a:gdLst/>
              <a:ahLst/>
              <a:cxnLst/>
              <a:rect l="l" t="t" r="r" b="b"/>
              <a:pathLst>
                <a:path w="2840407" h="2939097">
                  <a:moveTo>
                    <a:pt x="0" y="0"/>
                  </a:moveTo>
                  <a:lnTo>
                    <a:pt x="2840406" y="0"/>
                  </a:lnTo>
                  <a:lnTo>
                    <a:pt x="2840406" y="2939096"/>
                  </a:lnTo>
                  <a:lnTo>
                    <a:pt x="0" y="2939096"/>
                  </a:lnTo>
                  <a:close/>
                </a:path>
              </a:pathLst>
            </a:custGeom>
            <a:solidFill>
              <a:srgbClr val="E2E2EE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7444880" y="4706544"/>
              <a:ext cx="2840407" cy="106483"/>
            </a:xfrm>
            <a:custGeom>
              <a:avLst/>
              <a:gdLst/>
              <a:ahLst/>
              <a:cxnLst/>
              <a:rect l="l" t="t" r="r" b="b"/>
              <a:pathLst>
                <a:path w="2840407" h="106483">
                  <a:moveTo>
                    <a:pt x="0" y="0"/>
                  </a:moveTo>
                  <a:lnTo>
                    <a:pt x="2840406" y="0"/>
                  </a:lnTo>
                  <a:lnTo>
                    <a:pt x="2840406" y="106483"/>
                  </a:lnTo>
                  <a:lnTo>
                    <a:pt x="0" y="106483"/>
                  </a:lnTo>
                  <a:close/>
                </a:path>
              </a:pathLst>
            </a:custGeom>
            <a:solidFill>
              <a:srgbClr val="0071C1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</p:grpSp>
      <p:sp>
        <p:nvSpPr>
          <p:cNvPr id="126" name="TextBox 5"/>
          <p:cNvSpPr txBox="1"/>
          <p:nvPr/>
        </p:nvSpPr>
        <p:spPr>
          <a:xfrm>
            <a:off x="7694422" y="2342520"/>
            <a:ext cx="1924050" cy="3048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00" b="0">
                <a:solidFill>
                  <a:srgbClr val="42464B"/>
                </a:solidFill>
                <a:latin typeface="Microsoft YaHei"/>
                <a:ea typeface="Microsoft YaHei"/>
              </a:rPr>
              <a:t>DODO使用了预言机</a:t>
            </a:r>
            <a:endParaRPr lang="en-US" sz="1100" dirty="0"/>
          </a:p>
        </p:txBody>
      </p:sp>
      <p:sp>
        <p:nvSpPr>
          <p:cNvPr id="127" name="TextBox 6"/>
          <p:cNvSpPr txBox="1"/>
          <p:nvPr/>
        </p:nvSpPr>
        <p:spPr>
          <a:xfrm>
            <a:off x="7703551" y="3511550"/>
            <a:ext cx="2357211" cy="50315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wrap="square"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46" b="0">
                <a:solidFill>
                  <a:srgbClr val="42464B"/>
                </a:solidFill>
                <a:latin typeface="Microsoft YaHei"/>
                <a:ea typeface="Microsoft YaHei"/>
              </a:rPr>
              <a:t>交易对数量维持在两个</a:t>
            </a:r>
            <a:endParaRPr lang="en-US" sz="1100" dirty="0"/>
          </a:p>
          <a:p>
            <a:pPr latinLnBrk="1">
              <a:lnSpc>
                <a:spcPct val="113400"/>
              </a:lnSpc>
            </a:pPr>
            <a:endParaRPr lang="en-US" sz="1100" dirty="0"/>
          </a:p>
        </p:txBody>
      </p:sp>
      <p:sp>
        <p:nvSpPr>
          <p:cNvPr id="128" name="TextBox 7"/>
          <p:cNvSpPr txBox="1"/>
          <p:nvPr/>
        </p:nvSpPr>
        <p:spPr>
          <a:xfrm>
            <a:off x="3213417" y="4520602"/>
            <a:ext cx="704850" cy="3048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00" b="0">
                <a:solidFill>
                  <a:srgbClr val="42464B"/>
                </a:solidFill>
                <a:latin typeface="Microsoft YaHei"/>
                <a:ea typeface="Microsoft YaHei"/>
              </a:rPr>
              <a:t>DODO</a:t>
            </a:r>
            <a:endParaRPr lang="en-US" sz="1100"/>
          </a:p>
        </p:txBody>
      </p:sp>
      <p:pic>
        <p:nvPicPr>
          <p:cNvPr id="12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270394"/>
            <a:ext cx="5778500" cy="3250406"/>
          </a:xfrm>
          <a:prstGeom prst="rect">
            <a:avLst/>
          </a:prstGeom>
        </p:spPr>
      </p:pic>
      <p:sp>
        <p:nvSpPr>
          <p:cNvPr id="130" name="TextBox 9"/>
          <p:cNvSpPr txBox="1"/>
          <p:nvPr/>
        </p:nvSpPr>
        <p:spPr>
          <a:xfrm>
            <a:off x="7556500" y="2025650"/>
            <a:ext cx="1099947" cy="3175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46">
                <a:solidFill>
                  <a:srgbClr val="42464B"/>
                </a:solidFill>
                <a:latin typeface="Microsoft YaHei"/>
                <a:ea typeface="Microsoft YaHei"/>
              </a:rPr>
              <a:t>PRO</a:t>
            </a:r>
            <a:endParaRPr lang="en-US" sz="1100"/>
          </a:p>
        </p:txBody>
      </p:sp>
      <p:sp>
        <p:nvSpPr>
          <p:cNvPr id="131" name="TextBox 10"/>
          <p:cNvSpPr txBox="1"/>
          <p:nvPr/>
        </p:nvSpPr>
        <p:spPr>
          <a:xfrm>
            <a:off x="7556500" y="3251200"/>
            <a:ext cx="1099947" cy="3175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46">
                <a:solidFill>
                  <a:srgbClr val="42464B"/>
                </a:solidFill>
                <a:latin typeface="Microsoft YaHei"/>
                <a:ea typeface="Microsoft YaHei"/>
              </a:rPr>
              <a:t>CON</a:t>
            </a:r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121" grpId="0" animBg="1"/>
      <p:bldP spid="122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"/>
          <p:cNvGrpSpPr/>
          <p:nvPr/>
        </p:nvGrpSpPr>
        <p:grpSpPr>
          <a:xfrm>
            <a:off x="4501362" y="2646159"/>
            <a:ext cx="1853487" cy="1701087"/>
            <a:chOff x="4501362" y="2646159"/>
            <a:chExt cx="1853487" cy="1701087"/>
          </a:xfrm>
        </p:grpSpPr>
        <p:sp>
          <p:nvSpPr>
            <p:cNvPr id="133" name="Freeform 132"/>
            <p:cNvSpPr/>
            <p:nvPr/>
          </p:nvSpPr>
          <p:spPr>
            <a:xfrm>
              <a:off x="4653762" y="2646159"/>
              <a:ext cx="1701087" cy="1701087"/>
            </a:xfrm>
            <a:custGeom>
              <a:avLst/>
              <a:gdLst/>
              <a:ahLst/>
              <a:cxnLst/>
              <a:rect l="l" t="t" r="r" b="b"/>
              <a:pathLst>
                <a:path w="1701087" h="1701087">
                  <a:moveTo>
                    <a:pt x="0" y="850543"/>
                  </a:moveTo>
                  <a:lnTo>
                    <a:pt x="850544" y="0"/>
                  </a:lnTo>
                  <a:lnTo>
                    <a:pt x="1701087" y="850543"/>
                  </a:lnTo>
                  <a:lnTo>
                    <a:pt x="850544" y="1701087"/>
                  </a:lnTo>
                  <a:close/>
                </a:path>
              </a:pathLst>
            </a:custGeom>
            <a:solidFill>
              <a:srgbClr val="0071C1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134" name="Freeform 133"/>
            <p:cNvSpPr/>
            <p:nvPr/>
          </p:nvSpPr>
          <p:spPr>
            <a:xfrm>
              <a:off x="4501362" y="2646159"/>
              <a:ext cx="1701087" cy="1701087"/>
            </a:xfrm>
            <a:custGeom>
              <a:avLst/>
              <a:gdLst/>
              <a:ahLst/>
              <a:cxnLst/>
              <a:rect l="l" t="t" r="r" b="b"/>
              <a:pathLst>
                <a:path w="1701087" h="1701087">
                  <a:moveTo>
                    <a:pt x="0" y="850543"/>
                  </a:moveTo>
                  <a:lnTo>
                    <a:pt x="850544" y="0"/>
                  </a:lnTo>
                  <a:lnTo>
                    <a:pt x="1701087" y="850543"/>
                  </a:lnTo>
                  <a:lnTo>
                    <a:pt x="850544" y="1701087"/>
                  </a:lnTo>
                  <a:close/>
                </a:path>
              </a:pathLst>
            </a:custGeom>
            <a:solidFill>
              <a:srgbClr val="E2E2EE"/>
            </a:solidFill>
            <a:ln w="25400">
              <a:solidFill>
                <a:srgbClr val="FFFFFF"/>
              </a:solidFill>
              <a:prstDash val="solid"/>
              <a:miter/>
            </a:ln>
          </p:spPr>
          <p:txBody>
            <a:bodyPr lIns="127000" rIns="127000" rtlCol="0" anchor="ctr"/>
            <a:lstStyle/>
            <a:p>
              <a:pPr algn="ctr" latinLnBrk="1">
                <a:lnSpc>
                  <a:spcPct val="113400"/>
                </a:lnSpc>
              </a:pPr>
              <a:r>
                <a:rPr lang="en-US" sz="1600" b="1">
                  <a:solidFill>
                    <a:srgbClr val="42464B"/>
                  </a:solidFill>
                  <a:latin typeface="Microsoft YaHei"/>
                  <a:ea typeface="Microsoft YaHei"/>
                </a:rPr>
                <a:t>更高的资金</a:t>
              </a:r>
              <a:endParaRPr lang="en-US" sz="1100"/>
            </a:p>
            <a:p>
              <a:pPr algn="ctr" latinLnBrk="1">
                <a:lnSpc>
                  <a:spcPct val="113400"/>
                </a:lnSpc>
              </a:pPr>
              <a:r>
                <a:rPr lang="en-US" sz="1600" b="1">
                  <a:solidFill>
                    <a:srgbClr val="42464B"/>
                  </a:solidFill>
                  <a:latin typeface="Microsoft YaHei"/>
                  <a:ea typeface="Microsoft YaHei"/>
                </a:rPr>
                <a:t>利用率</a:t>
              </a:r>
            </a:p>
          </p:txBody>
        </p:sp>
      </p:grpSp>
      <p:sp>
        <p:nvSpPr>
          <p:cNvPr id="135" name="Freeform 2"/>
          <p:cNvSpPr/>
          <p:nvPr/>
        </p:nvSpPr>
        <p:spPr>
          <a:xfrm>
            <a:off x="-635000" y="342900"/>
            <a:ext cx="1762928" cy="386198"/>
          </a:xfrm>
          <a:custGeom>
            <a:avLst/>
            <a:gdLst/>
            <a:ahLst/>
            <a:cxnLst/>
            <a:rect l="l" t="t" r="r" b="b"/>
            <a:pathLst>
              <a:path w="1762928" h="386198">
                <a:moveTo>
                  <a:pt x="0" y="0"/>
                </a:moveTo>
                <a:lnTo>
                  <a:pt x="1762928" y="0"/>
                </a:lnTo>
                <a:lnTo>
                  <a:pt x="1584591" y="386198"/>
                </a:lnTo>
                <a:lnTo>
                  <a:pt x="0" y="38619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1C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36" name="TextBox 3"/>
          <p:cNvSpPr txBox="1"/>
          <p:nvPr/>
        </p:nvSpPr>
        <p:spPr>
          <a:xfrm>
            <a:off x="1206500" y="342900"/>
            <a:ext cx="1285558" cy="381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000" b="1">
                <a:solidFill>
                  <a:srgbClr val="0071C1"/>
                </a:solidFill>
                <a:latin typeface="Microsoft YaHei"/>
                <a:ea typeface="Microsoft YaHei"/>
              </a:rPr>
              <a:t>项目介绍</a:t>
            </a:r>
            <a:endParaRPr lang="en-US" sz="1100"/>
          </a:p>
        </p:txBody>
      </p:sp>
      <p:sp>
        <p:nvSpPr>
          <p:cNvPr id="137" name="Freeform 4"/>
          <p:cNvSpPr/>
          <p:nvPr/>
        </p:nvSpPr>
        <p:spPr>
          <a:xfrm>
            <a:off x="2628900" y="342900"/>
            <a:ext cx="9052105" cy="389301"/>
          </a:xfrm>
          <a:custGeom>
            <a:avLst/>
            <a:gdLst/>
            <a:ahLst/>
            <a:cxnLst/>
            <a:rect l="l" t="t" r="r" b="b"/>
            <a:pathLst>
              <a:path w="9052105" h="389301">
                <a:moveTo>
                  <a:pt x="0" y="0"/>
                </a:moveTo>
                <a:lnTo>
                  <a:pt x="9052105" y="0"/>
                </a:lnTo>
                <a:lnTo>
                  <a:pt x="9052105" y="389301"/>
                </a:lnTo>
                <a:lnTo>
                  <a:pt x="0" y="389301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 latinLnBrk="1">
              <a:lnSpc>
                <a:spcPct val="113400"/>
              </a:lnSpc>
            </a:pPr>
            <a:r>
              <a:rPr lang="en-US" sz="1600" b="1">
                <a:solidFill>
                  <a:srgbClr val="42464B"/>
                </a:solidFill>
                <a:latin typeface="Microsoft YaHei"/>
                <a:ea typeface="Microsoft YaHei"/>
              </a:rPr>
              <a:t>我们的方案：更优的dex</a:t>
            </a:r>
            <a:endParaRPr lang="en-US" sz="1100"/>
          </a:p>
        </p:txBody>
      </p:sp>
      <p:grpSp>
        <p:nvGrpSpPr>
          <p:cNvPr id="138" name="Group 5"/>
          <p:cNvGrpSpPr/>
          <p:nvPr/>
        </p:nvGrpSpPr>
        <p:grpSpPr>
          <a:xfrm>
            <a:off x="6800062" y="2646159"/>
            <a:ext cx="1853487" cy="1701087"/>
            <a:chOff x="6800062" y="2646159"/>
            <a:chExt cx="1853487" cy="1701087"/>
          </a:xfrm>
        </p:grpSpPr>
        <p:sp>
          <p:nvSpPr>
            <p:cNvPr id="139" name="Freeform 138"/>
            <p:cNvSpPr/>
            <p:nvPr/>
          </p:nvSpPr>
          <p:spPr>
            <a:xfrm>
              <a:off x="6952462" y="2646159"/>
              <a:ext cx="1701087" cy="1701087"/>
            </a:xfrm>
            <a:custGeom>
              <a:avLst/>
              <a:gdLst/>
              <a:ahLst/>
              <a:cxnLst/>
              <a:rect l="l" t="t" r="r" b="b"/>
              <a:pathLst>
                <a:path w="1701087" h="1701087">
                  <a:moveTo>
                    <a:pt x="0" y="850543"/>
                  </a:moveTo>
                  <a:lnTo>
                    <a:pt x="850544" y="0"/>
                  </a:lnTo>
                  <a:lnTo>
                    <a:pt x="1701087" y="850543"/>
                  </a:lnTo>
                  <a:lnTo>
                    <a:pt x="850544" y="1701087"/>
                  </a:lnTo>
                  <a:close/>
                </a:path>
              </a:pathLst>
            </a:custGeom>
            <a:solidFill>
              <a:srgbClr val="0071C1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140" name="Freeform 139"/>
            <p:cNvSpPr/>
            <p:nvPr/>
          </p:nvSpPr>
          <p:spPr>
            <a:xfrm>
              <a:off x="6800062" y="2646159"/>
              <a:ext cx="1701087" cy="1701087"/>
            </a:xfrm>
            <a:custGeom>
              <a:avLst/>
              <a:gdLst/>
              <a:ahLst/>
              <a:cxnLst/>
              <a:rect l="l" t="t" r="r" b="b"/>
              <a:pathLst>
                <a:path w="1701087" h="1701087">
                  <a:moveTo>
                    <a:pt x="0" y="850543"/>
                  </a:moveTo>
                  <a:lnTo>
                    <a:pt x="850544" y="0"/>
                  </a:lnTo>
                  <a:lnTo>
                    <a:pt x="1701087" y="850543"/>
                  </a:lnTo>
                  <a:lnTo>
                    <a:pt x="850544" y="1701087"/>
                  </a:lnTo>
                  <a:close/>
                </a:path>
              </a:pathLst>
            </a:custGeom>
            <a:solidFill>
              <a:srgbClr val="E2E2EE"/>
            </a:solidFill>
            <a:ln w="25400">
              <a:solidFill>
                <a:srgbClr val="FFFFFF"/>
              </a:solidFill>
              <a:prstDash val="solid"/>
              <a:miter/>
            </a:ln>
          </p:spPr>
          <p:txBody>
            <a:bodyPr lIns="127000" rIns="127000" rtlCol="0" anchor="ctr"/>
            <a:lstStyle/>
            <a:p>
              <a:pPr algn="ctr" latinLnBrk="1">
                <a:lnSpc>
                  <a:spcPct val="113400"/>
                </a:lnSpc>
              </a:pPr>
              <a:r>
                <a:rPr lang="en-US" sz="1600" b="1">
                  <a:solidFill>
                    <a:srgbClr val="42464B"/>
                  </a:solidFill>
                  <a:latin typeface="Microsoft YaHei"/>
                  <a:ea typeface="Microsoft YaHei"/>
                </a:rPr>
                <a:t>低滑点</a:t>
              </a:r>
              <a:endParaRPr lang="en-US" sz="1100"/>
            </a:p>
          </p:txBody>
        </p:sp>
      </p:grpSp>
      <p:grpSp>
        <p:nvGrpSpPr>
          <p:cNvPr id="141" name="Group 6"/>
          <p:cNvGrpSpPr/>
          <p:nvPr/>
        </p:nvGrpSpPr>
        <p:grpSpPr>
          <a:xfrm>
            <a:off x="9086062" y="2646159"/>
            <a:ext cx="1853487" cy="1701087"/>
            <a:chOff x="9086062" y="2646159"/>
            <a:chExt cx="1853487" cy="1701087"/>
          </a:xfrm>
        </p:grpSpPr>
        <p:sp>
          <p:nvSpPr>
            <p:cNvPr id="142" name="Freeform 141"/>
            <p:cNvSpPr/>
            <p:nvPr/>
          </p:nvSpPr>
          <p:spPr>
            <a:xfrm>
              <a:off x="9238462" y="2646159"/>
              <a:ext cx="1701087" cy="1701087"/>
            </a:xfrm>
            <a:custGeom>
              <a:avLst/>
              <a:gdLst/>
              <a:ahLst/>
              <a:cxnLst/>
              <a:rect l="l" t="t" r="r" b="b"/>
              <a:pathLst>
                <a:path w="1701087" h="1701087">
                  <a:moveTo>
                    <a:pt x="0" y="850543"/>
                  </a:moveTo>
                  <a:lnTo>
                    <a:pt x="850544" y="0"/>
                  </a:lnTo>
                  <a:lnTo>
                    <a:pt x="1701087" y="850543"/>
                  </a:lnTo>
                  <a:lnTo>
                    <a:pt x="850544" y="1701087"/>
                  </a:lnTo>
                  <a:close/>
                </a:path>
              </a:pathLst>
            </a:custGeom>
            <a:solidFill>
              <a:srgbClr val="0071C1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143" name="Freeform 142"/>
            <p:cNvSpPr/>
            <p:nvPr/>
          </p:nvSpPr>
          <p:spPr>
            <a:xfrm>
              <a:off x="9086062" y="2646159"/>
              <a:ext cx="1701087" cy="1701087"/>
            </a:xfrm>
            <a:custGeom>
              <a:avLst/>
              <a:gdLst/>
              <a:ahLst/>
              <a:cxnLst/>
              <a:rect l="l" t="t" r="r" b="b"/>
              <a:pathLst>
                <a:path w="1701087" h="1701087">
                  <a:moveTo>
                    <a:pt x="0" y="850543"/>
                  </a:moveTo>
                  <a:lnTo>
                    <a:pt x="850544" y="0"/>
                  </a:lnTo>
                  <a:lnTo>
                    <a:pt x="1701087" y="850543"/>
                  </a:lnTo>
                  <a:lnTo>
                    <a:pt x="850544" y="1701087"/>
                  </a:lnTo>
                  <a:close/>
                </a:path>
              </a:pathLst>
            </a:custGeom>
            <a:solidFill>
              <a:srgbClr val="E2E2EE"/>
            </a:solidFill>
            <a:ln w="25400">
              <a:solidFill>
                <a:srgbClr val="FFFFFF"/>
              </a:solidFill>
              <a:prstDash val="solid"/>
              <a:miter/>
            </a:ln>
          </p:spPr>
          <p:txBody>
            <a:bodyPr lIns="127000" rIns="127000" rtlCol="0" anchor="ctr"/>
            <a:lstStyle/>
            <a:p>
              <a:pPr algn="ctr" latinLnBrk="1">
                <a:lnSpc>
                  <a:spcPct val="113400"/>
                </a:lnSpc>
              </a:pPr>
              <a:r>
                <a:rPr lang="en-US" sz="1600" b="1">
                  <a:solidFill>
                    <a:srgbClr val="42464B"/>
                  </a:solidFill>
                  <a:latin typeface="Microsoft YaHei"/>
                  <a:ea typeface="Microsoft YaHei"/>
                </a:rPr>
                <a:t>多交易对</a:t>
              </a:r>
              <a:endParaRPr lang="en-US" sz="1100"/>
            </a:p>
            <a:p>
              <a:pPr algn="ctr" latinLnBrk="1">
                <a:lnSpc>
                  <a:spcPct val="113400"/>
                </a:lnSpc>
              </a:pPr>
              <a:r>
                <a:rPr lang="en-US" sz="1600" b="1">
                  <a:solidFill>
                    <a:srgbClr val="42464B"/>
                  </a:solidFill>
                  <a:latin typeface="Microsoft YaHei"/>
                  <a:ea typeface="Microsoft YaHei"/>
                </a:rPr>
                <a:t>混合资金池</a:t>
              </a:r>
            </a:p>
          </p:txBody>
        </p:sp>
      </p:grpSp>
      <p:sp>
        <p:nvSpPr>
          <p:cNvPr id="144" name="TextBox 7"/>
          <p:cNvSpPr txBox="1"/>
          <p:nvPr/>
        </p:nvSpPr>
        <p:spPr>
          <a:xfrm>
            <a:off x="627863" y="2531859"/>
            <a:ext cx="1726120" cy="381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2000" b="1">
                <a:solidFill>
                  <a:srgbClr val="0071C1"/>
                </a:solidFill>
                <a:latin typeface="Microsoft YaHei"/>
                <a:ea typeface="Microsoft YaHei"/>
              </a:rPr>
              <a:t>UniKiller</a:t>
            </a:r>
            <a:endParaRPr lang="en-US" sz="1100"/>
          </a:p>
        </p:txBody>
      </p:sp>
      <p:sp>
        <p:nvSpPr>
          <p:cNvPr id="145" name="Freeform 8"/>
          <p:cNvSpPr/>
          <p:nvPr/>
        </p:nvSpPr>
        <p:spPr>
          <a:xfrm>
            <a:off x="2888463" y="3243059"/>
            <a:ext cx="1164734" cy="519522"/>
          </a:xfrm>
          <a:custGeom>
            <a:avLst/>
            <a:gdLst/>
            <a:ahLst/>
            <a:cxnLst/>
            <a:rect l="l" t="t" r="r" b="b"/>
            <a:pathLst>
              <a:path w="1164734" h="519522">
                <a:moveTo>
                  <a:pt x="816314" y="0"/>
                </a:moveTo>
                <a:lnTo>
                  <a:pt x="1164734" y="259761"/>
                </a:lnTo>
                <a:lnTo>
                  <a:pt x="816314" y="519522"/>
                </a:lnTo>
                <a:lnTo>
                  <a:pt x="816314" y="380376"/>
                </a:lnTo>
                <a:lnTo>
                  <a:pt x="0" y="380376"/>
                </a:lnTo>
                <a:lnTo>
                  <a:pt x="0" y="139146"/>
                </a:lnTo>
                <a:lnTo>
                  <a:pt x="816314" y="139146"/>
                </a:lnTo>
                <a:close/>
              </a:path>
            </a:pathLst>
          </a:custGeom>
          <a:solidFill>
            <a:srgbClr val="0071C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46" name="TextBox 9"/>
          <p:cNvSpPr txBox="1"/>
          <p:nvPr/>
        </p:nvSpPr>
        <p:spPr>
          <a:xfrm>
            <a:off x="602463" y="2963659"/>
            <a:ext cx="2856497" cy="381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2000" b="1">
                <a:solidFill>
                  <a:srgbClr val="0071C1"/>
                </a:solidFill>
                <a:latin typeface="Microsoft YaHei"/>
                <a:ea typeface="Microsoft YaHei"/>
              </a:rPr>
              <a:t>一个更具竞争力的DEX</a:t>
            </a:r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5" grpId="0" animBg="1"/>
      <p:bldP spid="136" grpId="0" animBg="1"/>
      <p:bldP spid="137" grpId="0" animBg="1"/>
      <p:bldP spid="138" grpId="0" animBg="1"/>
      <p:bldP spid="141" grpId="0" animBg="1"/>
      <p:bldP spid="144" grpId="0" animBg="1"/>
      <p:bldP spid="145" grpId="0" animBg="1"/>
      <p:bldP spid="1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"/>
          <p:cNvGrpSpPr/>
          <p:nvPr/>
        </p:nvGrpSpPr>
        <p:grpSpPr>
          <a:xfrm>
            <a:off x="3145511" y="534381"/>
            <a:ext cx="5252063" cy="5458077"/>
            <a:chOff x="3145511" y="534381"/>
            <a:chExt cx="5252063" cy="5458077"/>
          </a:xfrm>
        </p:grpSpPr>
        <p:sp>
          <p:nvSpPr>
            <p:cNvPr id="148" name="Freeform 147"/>
            <p:cNvSpPr/>
            <p:nvPr/>
          </p:nvSpPr>
          <p:spPr>
            <a:xfrm>
              <a:off x="3286353" y="637378"/>
              <a:ext cx="5111221" cy="5355080"/>
            </a:xfrm>
            <a:custGeom>
              <a:avLst/>
              <a:gdLst/>
              <a:ahLst/>
              <a:cxnLst/>
              <a:rect l="l" t="t" r="r" b="b"/>
              <a:pathLst>
                <a:path w="5111221" h="5355080">
                  <a:moveTo>
                    <a:pt x="4089" y="2677541"/>
                  </a:moveTo>
                  <a:cubicBezTo>
                    <a:pt x="0" y="1763251"/>
                    <a:pt x="485421" y="916658"/>
                    <a:pt x="1276544" y="458329"/>
                  </a:cubicBezTo>
                  <a:cubicBezTo>
                    <a:pt x="2067667" y="0"/>
                    <a:pt x="3043553" y="0"/>
                    <a:pt x="3834676" y="458329"/>
                  </a:cubicBezTo>
                  <a:cubicBezTo>
                    <a:pt x="4625800" y="916658"/>
                    <a:pt x="5111221" y="1763251"/>
                    <a:pt x="5107132" y="2677541"/>
                  </a:cubicBezTo>
                  <a:cubicBezTo>
                    <a:pt x="5111221" y="3591830"/>
                    <a:pt x="4625800" y="4438422"/>
                    <a:pt x="3834676" y="4896751"/>
                  </a:cubicBezTo>
                  <a:cubicBezTo>
                    <a:pt x="3043553" y="5355080"/>
                    <a:pt x="2067667" y="5355080"/>
                    <a:pt x="1276544" y="4896751"/>
                  </a:cubicBezTo>
                  <a:cubicBezTo>
                    <a:pt x="485421" y="4438422"/>
                    <a:pt x="0" y="3591830"/>
                    <a:pt x="4089" y="2677541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71C1"/>
              </a:solidFill>
              <a:prstDash val="solid"/>
              <a:miter/>
            </a:ln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149" name="Freeform 148"/>
            <p:cNvSpPr/>
            <p:nvPr/>
          </p:nvSpPr>
          <p:spPr>
            <a:xfrm>
              <a:off x="3222854" y="573878"/>
              <a:ext cx="5111221" cy="5355080"/>
            </a:xfrm>
            <a:custGeom>
              <a:avLst/>
              <a:gdLst/>
              <a:ahLst/>
              <a:cxnLst/>
              <a:rect l="l" t="t" r="r" b="b"/>
              <a:pathLst>
                <a:path w="5111221" h="5355080">
                  <a:moveTo>
                    <a:pt x="4089" y="2677541"/>
                  </a:moveTo>
                  <a:cubicBezTo>
                    <a:pt x="0" y="1763251"/>
                    <a:pt x="485421" y="916658"/>
                    <a:pt x="1276544" y="458329"/>
                  </a:cubicBezTo>
                  <a:cubicBezTo>
                    <a:pt x="2067668" y="0"/>
                    <a:pt x="3043553" y="0"/>
                    <a:pt x="3834677" y="458329"/>
                  </a:cubicBezTo>
                  <a:cubicBezTo>
                    <a:pt x="4625800" y="916658"/>
                    <a:pt x="5111221" y="1763251"/>
                    <a:pt x="5107132" y="2677541"/>
                  </a:cubicBezTo>
                  <a:cubicBezTo>
                    <a:pt x="5111221" y="3591830"/>
                    <a:pt x="4625800" y="4438422"/>
                    <a:pt x="3834677" y="4896751"/>
                  </a:cubicBezTo>
                  <a:cubicBezTo>
                    <a:pt x="3043553" y="5355080"/>
                    <a:pt x="2067668" y="5355080"/>
                    <a:pt x="1276544" y="4896751"/>
                  </a:cubicBezTo>
                  <a:cubicBezTo>
                    <a:pt x="485421" y="4438422"/>
                    <a:pt x="0" y="3591830"/>
                    <a:pt x="4089" y="2677541"/>
                  </a:cubicBezTo>
                  <a:close/>
                </a:path>
              </a:pathLst>
            </a:custGeom>
            <a:solidFill>
              <a:srgbClr val="0071C1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150" name="Freeform 149"/>
            <p:cNvSpPr/>
            <p:nvPr/>
          </p:nvSpPr>
          <p:spPr>
            <a:xfrm>
              <a:off x="3145511" y="534381"/>
              <a:ext cx="5111221" cy="5355080"/>
            </a:xfrm>
            <a:custGeom>
              <a:avLst/>
              <a:gdLst/>
              <a:ahLst/>
              <a:cxnLst/>
              <a:rect l="l" t="t" r="r" b="b"/>
              <a:pathLst>
                <a:path w="5111221" h="5355080">
                  <a:moveTo>
                    <a:pt x="4089" y="2677541"/>
                  </a:moveTo>
                  <a:cubicBezTo>
                    <a:pt x="0" y="1763251"/>
                    <a:pt x="485421" y="916658"/>
                    <a:pt x="1276544" y="458329"/>
                  </a:cubicBezTo>
                  <a:cubicBezTo>
                    <a:pt x="2067668" y="0"/>
                    <a:pt x="3043553" y="0"/>
                    <a:pt x="3834677" y="458329"/>
                  </a:cubicBezTo>
                  <a:cubicBezTo>
                    <a:pt x="4625800" y="916658"/>
                    <a:pt x="5111221" y="1763251"/>
                    <a:pt x="5107132" y="2677541"/>
                  </a:cubicBezTo>
                  <a:cubicBezTo>
                    <a:pt x="5111221" y="3591830"/>
                    <a:pt x="4625800" y="4438422"/>
                    <a:pt x="3834677" y="4896751"/>
                  </a:cubicBezTo>
                  <a:cubicBezTo>
                    <a:pt x="3043553" y="5355080"/>
                    <a:pt x="2067668" y="5355080"/>
                    <a:pt x="1276544" y="4896751"/>
                  </a:cubicBezTo>
                  <a:cubicBezTo>
                    <a:pt x="485421" y="4438422"/>
                    <a:pt x="0" y="3591830"/>
                    <a:pt x="4089" y="2677541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71C1">
                  <a:alpha val="29019"/>
                </a:srgbClr>
              </a:solidFill>
              <a:prstDash val="solid"/>
              <a:miter/>
            </a:ln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</p:grpSp>
      <p:sp>
        <p:nvSpPr>
          <p:cNvPr id="151" name="TextBox 2"/>
          <p:cNvSpPr txBox="1"/>
          <p:nvPr/>
        </p:nvSpPr>
        <p:spPr>
          <a:xfrm>
            <a:off x="4521200" y="1968500"/>
            <a:ext cx="2463546" cy="10922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6000" b="1">
                <a:solidFill>
                  <a:srgbClr val="FFFFFF"/>
                </a:solidFill>
                <a:latin typeface="Microsoft YaHei"/>
                <a:ea typeface="Microsoft YaHei"/>
              </a:rPr>
              <a:t>03</a:t>
            </a:r>
            <a:endParaRPr lang="en-US" sz="1100"/>
          </a:p>
        </p:txBody>
      </p:sp>
      <p:sp>
        <p:nvSpPr>
          <p:cNvPr id="152" name="TextBox 3"/>
          <p:cNvSpPr txBox="1"/>
          <p:nvPr/>
        </p:nvSpPr>
        <p:spPr>
          <a:xfrm>
            <a:off x="4457700" y="3492500"/>
            <a:ext cx="2594038" cy="4064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81000"/>
              </a:lnSpc>
            </a:pPr>
            <a:r>
              <a:rPr lang="en-US" sz="3000" b="1">
                <a:solidFill>
                  <a:srgbClr val="FFFFFF"/>
                </a:solidFill>
                <a:latin typeface="Microsoft YaHei"/>
                <a:ea typeface="Microsoft YaHei"/>
              </a:rPr>
              <a:t>设计思路</a:t>
            </a:r>
            <a:endParaRPr lang="en-US" sz="1100"/>
          </a:p>
        </p:txBody>
      </p:sp>
      <p:sp>
        <p:nvSpPr>
          <p:cNvPr id="153" name="Freeform 4"/>
          <p:cNvSpPr/>
          <p:nvPr/>
        </p:nvSpPr>
        <p:spPr>
          <a:xfrm>
            <a:off x="5245100" y="3086100"/>
            <a:ext cx="1016832" cy="56111"/>
          </a:xfrm>
          <a:custGeom>
            <a:avLst/>
            <a:gdLst/>
            <a:ahLst/>
            <a:cxnLst/>
            <a:rect l="l" t="t" r="r" b="b"/>
            <a:pathLst>
              <a:path w="1016832" h="56111">
                <a:moveTo>
                  <a:pt x="0" y="21849"/>
                </a:moveTo>
                <a:cubicBezTo>
                  <a:pt x="0" y="9782"/>
                  <a:pt x="9782" y="0"/>
                  <a:pt x="21849" y="0"/>
                </a:cubicBezTo>
                <a:lnTo>
                  <a:pt x="994983" y="0"/>
                </a:lnTo>
                <a:lnTo>
                  <a:pt x="994983" y="0"/>
                </a:lnTo>
                <a:cubicBezTo>
                  <a:pt x="1000777" y="0"/>
                  <a:pt x="1006335" y="2302"/>
                  <a:pt x="1010432" y="6399"/>
                </a:cubicBezTo>
                <a:cubicBezTo>
                  <a:pt x="1014530" y="10497"/>
                  <a:pt x="1016832" y="16054"/>
                  <a:pt x="1016832" y="21849"/>
                </a:cubicBezTo>
                <a:lnTo>
                  <a:pt x="1016832" y="34262"/>
                </a:lnTo>
                <a:cubicBezTo>
                  <a:pt x="1016832" y="40057"/>
                  <a:pt x="1014530" y="45614"/>
                  <a:pt x="1010432" y="49712"/>
                </a:cubicBezTo>
                <a:cubicBezTo>
                  <a:pt x="1006335" y="53809"/>
                  <a:pt x="1000777" y="56111"/>
                  <a:pt x="994983" y="56111"/>
                </a:cubicBezTo>
                <a:lnTo>
                  <a:pt x="21849" y="56111"/>
                </a:lnTo>
                <a:cubicBezTo>
                  <a:pt x="16054" y="56111"/>
                  <a:pt x="10497" y="53809"/>
                  <a:pt x="6400" y="49711"/>
                </a:cubicBezTo>
                <a:cubicBezTo>
                  <a:pt x="2302" y="45614"/>
                  <a:pt x="0" y="40057"/>
                  <a:pt x="0" y="34262"/>
                </a:cubicBezTo>
                <a:lnTo>
                  <a:pt x="0" y="21849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51" grpId="0" animBg="1"/>
      <p:bldP spid="152" grpId="0" animBg="1"/>
      <p:bldP spid="1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 1"/>
          <p:cNvSpPr/>
          <p:nvPr/>
        </p:nvSpPr>
        <p:spPr>
          <a:xfrm>
            <a:off x="-635000" y="342900"/>
            <a:ext cx="1762928" cy="386198"/>
          </a:xfrm>
          <a:custGeom>
            <a:avLst/>
            <a:gdLst/>
            <a:ahLst/>
            <a:cxnLst/>
            <a:rect l="l" t="t" r="r" b="b"/>
            <a:pathLst>
              <a:path w="1762928" h="386198">
                <a:moveTo>
                  <a:pt x="0" y="0"/>
                </a:moveTo>
                <a:lnTo>
                  <a:pt x="1762928" y="0"/>
                </a:lnTo>
                <a:lnTo>
                  <a:pt x="1584591" y="386198"/>
                </a:lnTo>
                <a:lnTo>
                  <a:pt x="0" y="38619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1C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5" name="TextBox 2"/>
          <p:cNvSpPr txBox="1"/>
          <p:nvPr/>
        </p:nvSpPr>
        <p:spPr>
          <a:xfrm>
            <a:off x="1206500" y="342900"/>
            <a:ext cx="1285558" cy="381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000" b="1">
                <a:solidFill>
                  <a:srgbClr val="0071C1"/>
                </a:solidFill>
                <a:latin typeface="Microsoft YaHei"/>
                <a:ea typeface="Microsoft YaHei"/>
              </a:rPr>
              <a:t>产品设计</a:t>
            </a:r>
            <a:endParaRPr lang="en-US" sz="1100"/>
          </a:p>
        </p:txBody>
      </p:sp>
      <p:sp>
        <p:nvSpPr>
          <p:cNvPr id="156" name="Freeform 3"/>
          <p:cNvSpPr/>
          <p:nvPr/>
        </p:nvSpPr>
        <p:spPr>
          <a:xfrm>
            <a:off x="2628900" y="342900"/>
            <a:ext cx="9052105" cy="389301"/>
          </a:xfrm>
          <a:custGeom>
            <a:avLst/>
            <a:gdLst/>
            <a:ahLst/>
            <a:cxnLst/>
            <a:rect l="l" t="t" r="r" b="b"/>
            <a:pathLst>
              <a:path w="9052105" h="389301">
                <a:moveTo>
                  <a:pt x="0" y="0"/>
                </a:moveTo>
                <a:lnTo>
                  <a:pt x="9052105" y="0"/>
                </a:lnTo>
                <a:lnTo>
                  <a:pt x="9052105" y="389301"/>
                </a:lnTo>
                <a:lnTo>
                  <a:pt x="0" y="389301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 latinLnBrk="1">
              <a:lnSpc>
                <a:spcPct val="113400"/>
              </a:lnSpc>
            </a:pPr>
            <a:endParaRPr lang="en-US" sz="1100"/>
          </a:p>
        </p:txBody>
      </p:sp>
      <p:sp>
        <p:nvSpPr>
          <p:cNvPr id="157" name="Freeform 4"/>
          <p:cNvSpPr/>
          <p:nvPr/>
        </p:nvSpPr>
        <p:spPr>
          <a:xfrm rot="18900000">
            <a:off x="4241800" y="2133600"/>
            <a:ext cx="2945437" cy="2945437"/>
          </a:xfrm>
          <a:custGeom>
            <a:avLst/>
            <a:gdLst/>
            <a:ahLst/>
            <a:cxnLst/>
            <a:rect l="l" t="t" r="r" b="b"/>
            <a:pathLst>
              <a:path w="2945437" h="2945437">
                <a:moveTo>
                  <a:pt x="0" y="0"/>
                </a:moveTo>
                <a:lnTo>
                  <a:pt x="2945437" y="0"/>
                </a:lnTo>
                <a:lnTo>
                  <a:pt x="2945437" y="2945437"/>
                </a:lnTo>
                <a:lnTo>
                  <a:pt x="0" y="2945437"/>
                </a:lnTo>
                <a:lnTo>
                  <a:pt x="0" y="0"/>
                </a:lnTo>
                <a:close/>
                <a:moveTo>
                  <a:pt x="215412" y="215412"/>
                </a:moveTo>
                <a:lnTo>
                  <a:pt x="215412" y="2730025"/>
                </a:lnTo>
                <a:lnTo>
                  <a:pt x="2730025" y="2730025"/>
                </a:lnTo>
                <a:lnTo>
                  <a:pt x="2730025" y="215412"/>
                </a:lnTo>
                <a:close/>
              </a:path>
            </a:pathLst>
          </a:custGeom>
          <a:solidFill>
            <a:srgbClr val="0071C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8" name="Freeform 5"/>
          <p:cNvSpPr/>
          <p:nvPr/>
        </p:nvSpPr>
        <p:spPr>
          <a:xfrm>
            <a:off x="4546600" y="2438400"/>
            <a:ext cx="2321089" cy="2321089"/>
          </a:xfrm>
          <a:custGeom>
            <a:avLst/>
            <a:gdLst/>
            <a:ahLst/>
            <a:cxnLst/>
            <a:rect l="l" t="t" r="r" b="b"/>
            <a:pathLst>
              <a:path w="2321089" h="2321089">
                <a:moveTo>
                  <a:pt x="0" y="1160544"/>
                </a:moveTo>
                <a:lnTo>
                  <a:pt x="1160544" y="0"/>
                </a:lnTo>
                <a:lnTo>
                  <a:pt x="2321089" y="1160544"/>
                </a:lnTo>
                <a:lnTo>
                  <a:pt x="1160544" y="2321089"/>
                </a:lnTo>
                <a:close/>
              </a:path>
            </a:pathLst>
          </a:custGeom>
          <a:solidFill>
            <a:srgbClr val="0071C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grpSp>
        <p:nvGrpSpPr>
          <p:cNvPr id="159" name="Group 6"/>
          <p:cNvGrpSpPr/>
          <p:nvPr/>
        </p:nvGrpSpPr>
        <p:grpSpPr>
          <a:xfrm>
            <a:off x="7061119" y="1724717"/>
            <a:ext cx="3256125" cy="945556"/>
            <a:chOff x="7061119" y="1724717"/>
            <a:chExt cx="3256125" cy="945556"/>
          </a:xfrm>
        </p:grpSpPr>
        <p:sp>
          <p:nvSpPr>
            <p:cNvPr id="160" name="Freeform 159"/>
            <p:cNvSpPr/>
            <p:nvPr/>
          </p:nvSpPr>
          <p:spPr>
            <a:xfrm>
              <a:off x="7061119" y="1724717"/>
              <a:ext cx="100714" cy="105519"/>
            </a:xfrm>
            <a:custGeom>
              <a:avLst/>
              <a:gdLst/>
              <a:ahLst/>
              <a:cxnLst/>
              <a:rect l="l" t="t" r="r" b="b"/>
              <a:pathLst>
                <a:path w="100714" h="105519">
                  <a:moveTo>
                    <a:pt x="81" y="52759"/>
                  </a:moveTo>
                  <a:cubicBezTo>
                    <a:pt x="0" y="34744"/>
                    <a:pt x="9565" y="18062"/>
                    <a:pt x="25154" y="9031"/>
                  </a:cubicBezTo>
                  <a:cubicBezTo>
                    <a:pt x="40743" y="0"/>
                    <a:pt x="59972" y="0"/>
                    <a:pt x="75561" y="9031"/>
                  </a:cubicBezTo>
                  <a:cubicBezTo>
                    <a:pt x="91149" y="18062"/>
                    <a:pt x="100714" y="34744"/>
                    <a:pt x="100634" y="52759"/>
                  </a:cubicBezTo>
                  <a:cubicBezTo>
                    <a:pt x="100714" y="70775"/>
                    <a:pt x="91149" y="87456"/>
                    <a:pt x="75561" y="96488"/>
                  </a:cubicBezTo>
                  <a:cubicBezTo>
                    <a:pt x="59972" y="105519"/>
                    <a:pt x="40743" y="105519"/>
                    <a:pt x="25154" y="96488"/>
                  </a:cubicBezTo>
                  <a:cubicBezTo>
                    <a:pt x="9565" y="87456"/>
                    <a:pt x="0" y="70775"/>
                    <a:pt x="81" y="52759"/>
                  </a:cubicBezTo>
                  <a:close/>
                </a:path>
              </a:pathLst>
            </a:custGeom>
            <a:solidFill>
              <a:srgbClr val="E2E2EE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cxnSp>
          <p:nvCxnSpPr>
            <p:cNvPr id="161" name="Connector 160"/>
            <p:cNvCxnSpPr/>
            <p:nvPr/>
          </p:nvCxnSpPr>
          <p:spPr>
            <a:xfrm>
              <a:off x="7112000" y="1765300"/>
              <a:ext cx="837938" cy="904973"/>
            </a:xfrm>
            <a:prstGeom prst="straightConnector1">
              <a:avLst/>
            </a:prstGeom>
            <a:solidFill>
              <a:srgbClr val="E2E2EE"/>
            </a:solidFill>
            <a:ln w="12700">
              <a:solidFill>
                <a:srgbClr val="E2E2EE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62" name="Connector 161"/>
            <p:cNvCxnSpPr/>
            <p:nvPr/>
          </p:nvCxnSpPr>
          <p:spPr>
            <a:xfrm>
              <a:off x="7937500" y="2667000"/>
              <a:ext cx="2379744" cy="0"/>
            </a:xfrm>
            <a:prstGeom prst="straightConnector1">
              <a:avLst/>
            </a:prstGeom>
            <a:solidFill>
              <a:srgbClr val="E2E2EE"/>
            </a:solidFill>
            <a:ln w="12700">
              <a:solidFill>
                <a:srgbClr val="E2E2EE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63" name="Group 7"/>
          <p:cNvGrpSpPr/>
          <p:nvPr/>
        </p:nvGrpSpPr>
        <p:grpSpPr>
          <a:xfrm>
            <a:off x="7061119" y="4445000"/>
            <a:ext cx="3243425" cy="941236"/>
            <a:chOff x="7061119" y="4445000"/>
            <a:chExt cx="3243425" cy="941236"/>
          </a:xfrm>
        </p:grpSpPr>
        <p:sp>
          <p:nvSpPr>
            <p:cNvPr id="164" name="Freeform 163"/>
            <p:cNvSpPr/>
            <p:nvPr/>
          </p:nvSpPr>
          <p:spPr>
            <a:xfrm>
              <a:off x="7061119" y="5280717"/>
              <a:ext cx="100714" cy="105519"/>
            </a:xfrm>
            <a:custGeom>
              <a:avLst/>
              <a:gdLst/>
              <a:ahLst/>
              <a:cxnLst/>
              <a:rect l="l" t="t" r="r" b="b"/>
              <a:pathLst>
                <a:path w="100714" h="105519">
                  <a:moveTo>
                    <a:pt x="81" y="52759"/>
                  </a:moveTo>
                  <a:cubicBezTo>
                    <a:pt x="0" y="34744"/>
                    <a:pt x="9565" y="18062"/>
                    <a:pt x="25154" y="9031"/>
                  </a:cubicBezTo>
                  <a:cubicBezTo>
                    <a:pt x="40743" y="0"/>
                    <a:pt x="59972" y="0"/>
                    <a:pt x="75561" y="9031"/>
                  </a:cubicBezTo>
                  <a:cubicBezTo>
                    <a:pt x="91149" y="18062"/>
                    <a:pt x="100714" y="34744"/>
                    <a:pt x="100634" y="52759"/>
                  </a:cubicBezTo>
                  <a:cubicBezTo>
                    <a:pt x="100714" y="70775"/>
                    <a:pt x="91149" y="87456"/>
                    <a:pt x="75561" y="96488"/>
                  </a:cubicBezTo>
                  <a:cubicBezTo>
                    <a:pt x="59972" y="105519"/>
                    <a:pt x="40743" y="105519"/>
                    <a:pt x="25154" y="96488"/>
                  </a:cubicBezTo>
                  <a:cubicBezTo>
                    <a:pt x="9565" y="87456"/>
                    <a:pt x="0" y="70775"/>
                    <a:pt x="81" y="52759"/>
                  </a:cubicBezTo>
                  <a:close/>
                </a:path>
              </a:pathLst>
            </a:custGeom>
            <a:solidFill>
              <a:srgbClr val="E2E2EE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cxnSp>
          <p:nvCxnSpPr>
            <p:cNvPr id="165" name="Connector 164"/>
            <p:cNvCxnSpPr/>
            <p:nvPr/>
          </p:nvCxnSpPr>
          <p:spPr>
            <a:xfrm flipV="1">
              <a:off x="7112000" y="4445000"/>
              <a:ext cx="812800" cy="888214"/>
            </a:xfrm>
            <a:prstGeom prst="straightConnector1">
              <a:avLst/>
            </a:prstGeom>
            <a:solidFill>
              <a:srgbClr val="E2E2EE"/>
            </a:solidFill>
            <a:ln w="12700">
              <a:solidFill>
                <a:srgbClr val="E2E2EE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66" name="Connector 165"/>
            <p:cNvCxnSpPr/>
            <p:nvPr/>
          </p:nvCxnSpPr>
          <p:spPr>
            <a:xfrm>
              <a:off x="7924800" y="4445000"/>
              <a:ext cx="2379744" cy="0"/>
            </a:xfrm>
            <a:prstGeom prst="straightConnector1">
              <a:avLst/>
            </a:prstGeom>
            <a:solidFill>
              <a:srgbClr val="E2E2EE"/>
            </a:solidFill>
            <a:ln w="12700">
              <a:solidFill>
                <a:srgbClr val="E2E2EE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67" name="Group 8"/>
          <p:cNvGrpSpPr/>
          <p:nvPr/>
        </p:nvGrpSpPr>
        <p:grpSpPr>
          <a:xfrm>
            <a:off x="1143000" y="1724717"/>
            <a:ext cx="3224833" cy="941497"/>
            <a:chOff x="1143000" y="1724717"/>
            <a:chExt cx="3224833" cy="941497"/>
          </a:xfrm>
        </p:grpSpPr>
        <p:sp>
          <p:nvSpPr>
            <p:cNvPr id="168" name="Freeform 167"/>
            <p:cNvSpPr/>
            <p:nvPr/>
          </p:nvSpPr>
          <p:spPr>
            <a:xfrm>
              <a:off x="4267119" y="1724717"/>
              <a:ext cx="100714" cy="105519"/>
            </a:xfrm>
            <a:custGeom>
              <a:avLst/>
              <a:gdLst/>
              <a:ahLst/>
              <a:cxnLst/>
              <a:rect l="l" t="t" r="r" b="b"/>
              <a:pathLst>
                <a:path w="100714" h="105519">
                  <a:moveTo>
                    <a:pt x="81" y="52759"/>
                  </a:moveTo>
                  <a:cubicBezTo>
                    <a:pt x="0" y="34744"/>
                    <a:pt x="9565" y="18062"/>
                    <a:pt x="25154" y="9031"/>
                  </a:cubicBezTo>
                  <a:cubicBezTo>
                    <a:pt x="40743" y="0"/>
                    <a:pt x="59972" y="0"/>
                    <a:pt x="75561" y="9031"/>
                  </a:cubicBezTo>
                  <a:cubicBezTo>
                    <a:pt x="91149" y="18062"/>
                    <a:pt x="100714" y="34744"/>
                    <a:pt x="100634" y="52759"/>
                  </a:cubicBezTo>
                  <a:cubicBezTo>
                    <a:pt x="100714" y="70775"/>
                    <a:pt x="91149" y="87456"/>
                    <a:pt x="75561" y="96488"/>
                  </a:cubicBezTo>
                  <a:cubicBezTo>
                    <a:pt x="59972" y="105519"/>
                    <a:pt x="40743" y="105519"/>
                    <a:pt x="25154" y="96488"/>
                  </a:cubicBezTo>
                  <a:cubicBezTo>
                    <a:pt x="9565" y="87456"/>
                    <a:pt x="0" y="70775"/>
                    <a:pt x="81" y="52759"/>
                  </a:cubicBezTo>
                  <a:close/>
                </a:path>
              </a:pathLst>
            </a:custGeom>
            <a:solidFill>
              <a:srgbClr val="E2E2EE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cxnSp>
          <p:nvCxnSpPr>
            <p:cNvPr id="169" name="Connector 168"/>
            <p:cNvCxnSpPr/>
            <p:nvPr/>
          </p:nvCxnSpPr>
          <p:spPr>
            <a:xfrm flipV="1">
              <a:off x="3517900" y="1778000"/>
              <a:ext cx="812800" cy="888214"/>
            </a:xfrm>
            <a:prstGeom prst="straightConnector1">
              <a:avLst/>
            </a:prstGeom>
            <a:solidFill>
              <a:srgbClr val="E2E2EE"/>
            </a:solidFill>
            <a:ln w="12700">
              <a:solidFill>
                <a:srgbClr val="E2E2EE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70" name="Connector 169"/>
            <p:cNvCxnSpPr/>
            <p:nvPr/>
          </p:nvCxnSpPr>
          <p:spPr>
            <a:xfrm>
              <a:off x="1143000" y="2654300"/>
              <a:ext cx="2379744" cy="0"/>
            </a:xfrm>
            <a:prstGeom prst="straightConnector1">
              <a:avLst/>
            </a:prstGeom>
            <a:solidFill>
              <a:srgbClr val="E2E2EE"/>
            </a:solidFill>
            <a:ln w="12700">
              <a:solidFill>
                <a:srgbClr val="E2E2EE"/>
              </a:solidFill>
              <a:prstDash val="solid"/>
              <a:headEnd type="none" w="med" len="med"/>
              <a:tailEnd type="none" w="med" len="med"/>
            </a:ln>
          </p:spPr>
        </p:cxnSp>
      </p:grpSp>
      <p:grpSp>
        <p:nvGrpSpPr>
          <p:cNvPr id="171" name="Group 9"/>
          <p:cNvGrpSpPr/>
          <p:nvPr/>
        </p:nvGrpSpPr>
        <p:grpSpPr>
          <a:xfrm>
            <a:off x="1155700" y="4445000"/>
            <a:ext cx="3199723" cy="943357"/>
            <a:chOff x="1155700" y="4445000"/>
            <a:chExt cx="3199723" cy="943357"/>
          </a:xfrm>
        </p:grpSpPr>
        <p:sp>
          <p:nvSpPr>
            <p:cNvPr id="172" name="Freeform 171"/>
            <p:cNvSpPr/>
            <p:nvPr/>
          </p:nvSpPr>
          <p:spPr>
            <a:xfrm>
              <a:off x="4254419" y="5267660"/>
              <a:ext cx="101004" cy="120697"/>
            </a:xfrm>
            <a:custGeom>
              <a:avLst/>
              <a:gdLst/>
              <a:ahLst/>
              <a:cxnLst/>
              <a:rect l="l" t="t" r="r" b="b"/>
              <a:pathLst>
                <a:path w="101004" h="120697">
                  <a:moveTo>
                    <a:pt x="81" y="60348"/>
                  </a:moveTo>
                  <a:cubicBezTo>
                    <a:pt x="0" y="39741"/>
                    <a:pt x="9593" y="20660"/>
                    <a:pt x="25226" y="10330"/>
                  </a:cubicBezTo>
                  <a:cubicBezTo>
                    <a:pt x="40860" y="0"/>
                    <a:pt x="60145" y="0"/>
                    <a:pt x="75778" y="10330"/>
                  </a:cubicBezTo>
                  <a:cubicBezTo>
                    <a:pt x="91412" y="20660"/>
                    <a:pt x="101005" y="39741"/>
                    <a:pt x="100924" y="60348"/>
                  </a:cubicBezTo>
                  <a:cubicBezTo>
                    <a:pt x="101005" y="80955"/>
                    <a:pt x="91412" y="100037"/>
                    <a:pt x="75778" y="110367"/>
                  </a:cubicBezTo>
                  <a:cubicBezTo>
                    <a:pt x="60145" y="120697"/>
                    <a:pt x="40860" y="120697"/>
                    <a:pt x="25226" y="110367"/>
                  </a:cubicBezTo>
                  <a:cubicBezTo>
                    <a:pt x="9593" y="100037"/>
                    <a:pt x="0" y="80955"/>
                    <a:pt x="81" y="60348"/>
                  </a:cubicBezTo>
                  <a:close/>
                </a:path>
              </a:pathLst>
            </a:custGeom>
            <a:solidFill>
              <a:srgbClr val="E2E2EE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cxnSp>
          <p:nvCxnSpPr>
            <p:cNvPr id="173" name="Connector 172"/>
            <p:cNvCxnSpPr/>
            <p:nvPr/>
          </p:nvCxnSpPr>
          <p:spPr>
            <a:xfrm flipH="1" flipV="1">
              <a:off x="3517900" y="4445000"/>
              <a:ext cx="762524" cy="846318"/>
            </a:xfrm>
            <a:prstGeom prst="straightConnector1">
              <a:avLst/>
            </a:prstGeom>
            <a:solidFill>
              <a:srgbClr val="E2E2EE"/>
            </a:solidFill>
            <a:ln w="12700">
              <a:solidFill>
                <a:srgbClr val="E2E2EE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74" name="Connector 173"/>
            <p:cNvCxnSpPr/>
            <p:nvPr/>
          </p:nvCxnSpPr>
          <p:spPr>
            <a:xfrm>
              <a:off x="1155700" y="4457700"/>
              <a:ext cx="2379744" cy="0"/>
            </a:xfrm>
            <a:prstGeom prst="straightConnector1">
              <a:avLst/>
            </a:prstGeom>
            <a:solidFill>
              <a:srgbClr val="E2E2EE"/>
            </a:solidFill>
            <a:ln w="12700">
              <a:solidFill>
                <a:srgbClr val="E2E2EE"/>
              </a:solidFill>
              <a:prstDash val="solid"/>
              <a:headEnd type="none" w="med" len="med"/>
              <a:tailEnd type="none" w="med" len="med"/>
            </a:ln>
          </p:spPr>
        </p:cxnSp>
      </p:grpSp>
      <p:sp>
        <p:nvSpPr>
          <p:cNvPr id="175" name="Freeform 10"/>
          <p:cNvSpPr/>
          <p:nvPr/>
        </p:nvSpPr>
        <p:spPr>
          <a:xfrm>
            <a:off x="5359400" y="3238500"/>
            <a:ext cx="695996" cy="703721"/>
          </a:xfrm>
          <a:custGeom>
            <a:avLst/>
            <a:gdLst/>
            <a:ahLst/>
            <a:cxnLst/>
            <a:rect l="l" t="t" r="r" b="b"/>
            <a:pathLst>
              <a:path w="695996" h="703721">
                <a:moveTo>
                  <a:pt x="347998" y="0"/>
                </a:moveTo>
                <a:cubicBezTo>
                  <a:pt x="157716" y="0"/>
                  <a:pt x="0" y="159380"/>
                  <a:pt x="0" y="351801"/>
                </a:cubicBezTo>
                <a:cubicBezTo>
                  <a:pt x="0" y="544222"/>
                  <a:pt x="157716" y="703721"/>
                  <a:pt x="347998" y="703721"/>
                </a:cubicBezTo>
                <a:cubicBezTo>
                  <a:pt x="538280" y="703721"/>
                  <a:pt x="695996" y="544222"/>
                  <a:pt x="695996" y="351801"/>
                </a:cubicBezTo>
                <a:cubicBezTo>
                  <a:pt x="695996" y="159380"/>
                  <a:pt x="538280" y="0"/>
                  <a:pt x="347998" y="0"/>
                </a:cubicBezTo>
                <a:close/>
                <a:moveTo>
                  <a:pt x="108749" y="131925"/>
                </a:moveTo>
                <a:lnTo>
                  <a:pt x="119684" y="120991"/>
                </a:lnTo>
                <a:cubicBezTo>
                  <a:pt x="149482" y="91131"/>
                  <a:pt x="184484" y="66964"/>
                  <a:pt x="222966" y="49680"/>
                </a:cubicBezTo>
                <a:cubicBezTo>
                  <a:pt x="234919" y="43402"/>
                  <a:pt x="248017" y="39603"/>
                  <a:pt x="261474" y="38508"/>
                </a:cubicBezTo>
                <a:lnTo>
                  <a:pt x="294158" y="27455"/>
                </a:lnTo>
                <a:lnTo>
                  <a:pt x="266466" y="49442"/>
                </a:lnTo>
                <a:cubicBezTo>
                  <a:pt x="231532" y="83101"/>
                  <a:pt x="202166" y="122094"/>
                  <a:pt x="179466" y="164966"/>
                </a:cubicBezTo>
                <a:lnTo>
                  <a:pt x="173999" y="170433"/>
                </a:lnTo>
                <a:lnTo>
                  <a:pt x="168532" y="164966"/>
                </a:lnTo>
                <a:cubicBezTo>
                  <a:pt x="149232" y="160839"/>
                  <a:pt x="130833" y="153271"/>
                  <a:pt x="114217" y="142622"/>
                </a:cubicBezTo>
                <a:lnTo>
                  <a:pt x="103282" y="137036"/>
                </a:lnTo>
                <a:lnTo>
                  <a:pt x="108749" y="131569"/>
                </a:lnTo>
                <a:close/>
                <a:moveTo>
                  <a:pt x="27217" y="329814"/>
                </a:moveTo>
                <a:cubicBezTo>
                  <a:pt x="29243" y="294258"/>
                  <a:pt x="36574" y="259206"/>
                  <a:pt x="48967" y="225818"/>
                </a:cubicBezTo>
                <a:cubicBezTo>
                  <a:pt x="58643" y="205079"/>
                  <a:pt x="69516" y="184919"/>
                  <a:pt x="81532" y="165442"/>
                </a:cubicBezTo>
                <a:lnTo>
                  <a:pt x="86999" y="159856"/>
                </a:lnTo>
                <a:lnTo>
                  <a:pt x="92467" y="165442"/>
                </a:lnTo>
                <a:cubicBezTo>
                  <a:pt x="114217" y="170909"/>
                  <a:pt x="135966" y="181843"/>
                  <a:pt x="157716" y="187429"/>
                </a:cubicBezTo>
                <a:lnTo>
                  <a:pt x="163183" y="192896"/>
                </a:lnTo>
                <a:lnTo>
                  <a:pt x="157716" y="198364"/>
                </a:lnTo>
                <a:cubicBezTo>
                  <a:pt x="141040" y="240246"/>
                  <a:pt x="131906" y="284749"/>
                  <a:pt x="130737" y="329814"/>
                </a:cubicBezTo>
                <a:lnTo>
                  <a:pt x="130737" y="340867"/>
                </a:lnTo>
                <a:lnTo>
                  <a:pt x="27217" y="340867"/>
                </a:lnTo>
                <a:lnTo>
                  <a:pt x="27217" y="329814"/>
                </a:lnTo>
                <a:close/>
                <a:moveTo>
                  <a:pt x="92467" y="538755"/>
                </a:moveTo>
                <a:lnTo>
                  <a:pt x="87000" y="544222"/>
                </a:lnTo>
                <a:lnTo>
                  <a:pt x="81532" y="538755"/>
                </a:lnTo>
                <a:cubicBezTo>
                  <a:pt x="69542" y="519222"/>
                  <a:pt x="58670" y="499024"/>
                  <a:pt x="48967" y="478260"/>
                </a:cubicBezTo>
                <a:cubicBezTo>
                  <a:pt x="36505" y="444728"/>
                  <a:pt x="29173" y="409508"/>
                  <a:pt x="27217" y="373789"/>
                </a:cubicBezTo>
                <a:lnTo>
                  <a:pt x="27217" y="362854"/>
                </a:lnTo>
                <a:lnTo>
                  <a:pt x="130737" y="362854"/>
                </a:lnTo>
                <a:lnTo>
                  <a:pt x="130737" y="373789"/>
                </a:lnTo>
                <a:cubicBezTo>
                  <a:pt x="131936" y="419066"/>
                  <a:pt x="141151" y="463772"/>
                  <a:pt x="157954" y="505833"/>
                </a:cubicBezTo>
                <a:lnTo>
                  <a:pt x="163421" y="511300"/>
                </a:lnTo>
                <a:lnTo>
                  <a:pt x="157954" y="516768"/>
                </a:lnTo>
                <a:cubicBezTo>
                  <a:pt x="136204" y="522235"/>
                  <a:pt x="114454" y="533288"/>
                  <a:pt x="92704" y="538755"/>
                </a:cubicBezTo>
                <a:close/>
                <a:moveTo>
                  <a:pt x="261474" y="665570"/>
                </a:moveTo>
                <a:cubicBezTo>
                  <a:pt x="248178" y="664501"/>
                  <a:pt x="235239" y="660741"/>
                  <a:pt x="223441" y="654517"/>
                </a:cubicBezTo>
                <a:cubicBezTo>
                  <a:pt x="183851" y="639264"/>
                  <a:pt x="148451" y="614823"/>
                  <a:pt x="120159" y="583206"/>
                </a:cubicBezTo>
                <a:lnTo>
                  <a:pt x="109225" y="572271"/>
                </a:lnTo>
                <a:lnTo>
                  <a:pt x="103758" y="566685"/>
                </a:lnTo>
                <a:lnTo>
                  <a:pt x="114692" y="561218"/>
                </a:lnTo>
                <a:cubicBezTo>
                  <a:pt x="131309" y="550646"/>
                  <a:pt x="149715" y="543195"/>
                  <a:pt x="169007" y="539231"/>
                </a:cubicBezTo>
                <a:lnTo>
                  <a:pt x="174474" y="533763"/>
                </a:lnTo>
                <a:lnTo>
                  <a:pt x="179942" y="539231"/>
                </a:lnTo>
                <a:cubicBezTo>
                  <a:pt x="202553" y="581715"/>
                  <a:pt x="231757" y="620346"/>
                  <a:pt x="266466" y="653685"/>
                </a:cubicBezTo>
                <a:lnTo>
                  <a:pt x="293683" y="675672"/>
                </a:lnTo>
                <a:lnTo>
                  <a:pt x="261474" y="665570"/>
                </a:lnTo>
                <a:close/>
                <a:moveTo>
                  <a:pt x="337658" y="671037"/>
                </a:moveTo>
                <a:lnTo>
                  <a:pt x="326248" y="665570"/>
                </a:lnTo>
                <a:cubicBezTo>
                  <a:pt x="303700" y="650253"/>
                  <a:pt x="282072" y="633625"/>
                  <a:pt x="261474" y="615771"/>
                </a:cubicBezTo>
                <a:cubicBezTo>
                  <a:pt x="239724" y="588197"/>
                  <a:pt x="217974" y="566210"/>
                  <a:pt x="202048" y="533288"/>
                </a:cubicBezTo>
                <a:lnTo>
                  <a:pt x="196581" y="527821"/>
                </a:lnTo>
                <a:lnTo>
                  <a:pt x="207515" y="522235"/>
                </a:lnTo>
                <a:cubicBezTo>
                  <a:pt x="245548" y="516768"/>
                  <a:pt x="289048" y="511300"/>
                  <a:pt x="327080" y="505833"/>
                </a:cubicBezTo>
                <a:lnTo>
                  <a:pt x="338014" y="505833"/>
                </a:lnTo>
                <a:lnTo>
                  <a:pt x="338014" y="670681"/>
                </a:lnTo>
                <a:close/>
                <a:moveTo>
                  <a:pt x="337658" y="484202"/>
                </a:moveTo>
                <a:lnTo>
                  <a:pt x="326724" y="484202"/>
                </a:lnTo>
                <a:cubicBezTo>
                  <a:pt x="282634" y="484246"/>
                  <a:pt x="238720" y="489756"/>
                  <a:pt x="195987" y="500604"/>
                </a:cubicBezTo>
                <a:lnTo>
                  <a:pt x="185171" y="506190"/>
                </a:lnTo>
                <a:lnTo>
                  <a:pt x="185171" y="495137"/>
                </a:lnTo>
                <a:cubicBezTo>
                  <a:pt x="167804" y="457131"/>
                  <a:pt x="158535" y="415927"/>
                  <a:pt x="157954" y="374145"/>
                </a:cubicBezTo>
                <a:lnTo>
                  <a:pt x="157954" y="363211"/>
                </a:lnTo>
                <a:lnTo>
                  <a:pt x="337420" y="363211"/>
                </a:lnTo>
                <a:lnTo>
                  <a:pt x="337420" y="483846"/>
                </a:lnTo>
                <a:close/>
                <a:moveTo>
                  <a:pt x="337658" y="341580"/>
                </a:moveTo>
                <a:lnTo>
                  <a:pt x="157716" y="341580"/>
                </a:lnTo>
                <a:lnTo>
                  <a:pt x="157716" y="330527"/>
                </a:lnTo>
                <a:cubicBezTo>
                  <a:pt x="158300" y="288784"/>
                  <a:pt x="167569" y="247619"/>
                  <a:pt x="184933" y="209655"/>
                </a:cubicBezTo>
                <a:lnTo>
                  <a:pt x="184933" y="204068"/>
                </a:lnTo>
                <a:lnTo>
                  <a:pt x="195749" y="204068"/>
                </a:lnTo>
                <a:cubicBezTo>
                  <a:pt x="238467" y="215014"/>
                  <a:pt x="282388" y="220564"/>
                  <a:pt x="326486" y="220589"/>
                </a:cubicBezTo>
                <a:lnTo>
                  <a:pt x="337420" y="220589"/>
                </a:lnTo>
                <a:lnTo>
                  <a:pt x="337420" y="340867"/>
                </a:lnTo>
                <a:close/>
                <a:moveTo>
                  <a:pt x="337658" y="198958"/>
                </a:moveTo>
                <a:lnTo>
                  <a:pt x="326724" y="198958"/>
                </a:lnTo>
                <a:cubicBezTo>
                  <a:pt x="288691" y="193491"/>
                  <a:pt x="245191" y="188023"/>
                  <a:pt x="207159" y="182437"/>
                </a:cubicBezTo>
                <a:lnTo>
                  <a:pt x="196224" y="176970"/>
                </a:lnTo>
                <a:lnTo>
                  <a:pt x="201691" y="171503"/>
                </a:lnTo>
                <a:cubicBezTo>
                  <a:pt x="216976" y="142638"/>
                  <a:pt x="237073" y="116593"/>
                  <a:pt x="261117" y="94487"/>
                </a:cubicBezTo>
                <a:cubicBezTo>
                  <a:pt x="280287" y="73321"/>
                  <a:pt x="302237" y="54850"/>
                  <a:pt x="326367" y="39578"/>
                </a:cubicBezTo>
                <a:lnTo>
                  <a:pt x="337301" y="34110"/>
                </a:lnTo>
                <a:lnTo>
                  <a:pt x="337301" y="197888"/>
                </a:lnTo>
                <a:close/>
                <a:moveTo>
                  <a:pt x="604005" y="166036"/>
                </a:moveTo>
                <a:lnTo>
                  <a:pt x="609472" y="160450"/>
                </a:lnTo>
                <a:lnTo>
                  <a:pt x="614939" y="166036"/>
                </a:lnTo>
                <a:cubicBezTo>
                  <a:pt x="626773" y="185332"/>
                  <a:pt x="637487" y="205292"/>
                  <a:pt x="647029" y="225818"/>
                </a:cubicBezTo>
                <a:cubicBezTo>
                  <a:pt x="659468" y="259357"/>
                  <a:pt x="666800" y="294573"/>
                  <a:pt x="668779" y="330289"/>
                </a:cubicBezTo>
                <a:lnTo>
                  <a:pt x="668779" y="341342"/>
                </a:lnTo>
                <a:lnTo>
                  <a:pt x="565497" y="341342"/>
                </a:lnTo>
                <a:lnTo>
                  <a:pt x="565497" y="330289"/>
                </a:lnTo>
                <a:cubicBezTo>
                  <a:pt x="565047" y="284380"/>
                  <a:pt x="553897" y="239208"/>
                  <a:pt x="532931" y="198364"/>
                </a:cubicBezTo>
                <a:lnTo>
                  <a:pt x="532931" y="192896"/>
                </a:lnTo>
                <a:lnTo>
                  <a:pt x="538280" y="187429"/>
                </a:lnTo>
                <a:cubicBezTo>
                  <a:pt x="560030" y="181843"/>
                  <a:pt x="581779" y="170909"/>
                  <a:pt x="603529" y="165442"/>
                </a:cubicBezTo>
                <a:close/>
                <a:moveTo>
                  <a:pt x="434997" y="38508"/>
                </a:moveTo>
                <a:cubicBezTo>
                  <a:pt x="448279" y="39572"/>
                  <a:pt x="461212" y="43290"/>
                  <a:pt x="473030" y="49442"/>
                </a:cubicBezTo>
                <a:cubicBezTo>
                  <a:pt x="511548" y="66726"/>
                  <a:pt x="546588" y="90892"/>
                  <a:pt x="576431" y="120753"/>
                </a:cubicBezTo>
                <a:lnTo>
                  <a:pt x="587247" y="131688"/>
                </a:lnTo>
                <a:lnTo>
                  <a:pt x="592714" y="137155"/>
                </a:lnTo>
                <a:lnTo>
                  <a:pt x="582374" y="142622"/>
                </a:lnTo>
                <a:cubicBezTo>
                  <a:pt x="565732" y="153145"/>
                  <a:pt x="547334" y="160593"/>
                  <a:pt x="528058" y="164610"/>
                </a:cubicBezTo>
                <a:lnTo>
                  <a:pt x="522591" y="170077"/>
                </a:lnTo>
                <a:lnTo>
                  <a:pt x="517124" y="164610"/>
                </a:lnTo>
                <a:cubicBezTo>
                  <a:pt x="494425" y="121738"/>
                  <a:pt x="465059" y="82744"/>
                  <a:pt x="430125" y="49086"/>
                </a:cubicBezTo>
                <a:lnTo>
                  <a:pt x="402432" y="27455"/>
                </a:lnTo>
                <a:lnTo>
                  <a:pt x="434998" y="38508"/>
                </a:lnTo>
                <a:close/>
                <a:moveTo>
                  <a:pt x="358932" y="33041"/>
                </a:moveTo>
                <a:lnTo>
                  <a:pt x="369748" y="38508"/>
                </a:lnTo>
                <a:cubicBezTo>
                  <a:pt x="392476" y="53656"/>
                  <a:pt x="414266" y="70167"/>
                  <a:pt x="434997" y="87950"/>
                </a:cubicBezTo>
                <a:cubicBezTo>
                  <a:pt x="456747" y="115405"/>
                  <a:pt x="478497" y="137393"/>
                  <a:pt x="494423" y="170433"/>
                </a:cubicBezTo>
                <a:lnTo>
                  <a:pt x="494423" y="175901"/>
                </a:lnTo>
                <a:lnTo>
                  <a:pt x="489075" y="181368"/>
                </a:lnTo>
                <a:cubicBezTo>
                  <a:pt x="450924" y="186954"/>
                  <a:pt x="407424" y="192421"/>
                  <a:pt x="369391" y="197888"/>
                </a:cubicBezTo>
                <a:lnTo>
                  <a:pt x="358932" y="197888"/>
                </a:lnTo>
                <a:lnTo>
                  <a:pt x="358932" y="33041"/>
                </a:lnTo>
                <a:close/>
                <a:moveTo>
                  <a:pt x="358932" y="219876"/>
                </a:moveTo>
                <a:lnTo>
                  <a:pt x="369748" y="219876"/>
                </a:lnTo>
                <a:cubicBezTo>
                  <a:pt x="413846" y="219851"/>
                  <a:pt x="457767" y="214301"/>
                  <a:pt x="500485" y="203355"/>
                </a:cubicBezTo>
                <a:lnTo>
                  <a:pt x="511419" y="197888"/>
                </a:lnTo>
                <a:lnTo>
                  <a:pt x="511419" y="208941"/>
                </a:lnTo>
                <a:cubicBezTo>
                  <a:pt x="528690" y="246932"/>
                  <a:pt x="537916" y="288085"/>
                  <a:pt x="538517" y="329814"/>
                </a:cubicBezTo>
                <a:lnTo>
                  <a:pt x="538517" y="340867"/>
                </a:lnTo>
                <a:lnTo>
                  <a:pt x="358932" y="340867"/>
                </a:lnTo>
                <a:lnTo>
                  <a:pt x="358932" y="219876"/>
                </a:lnTo>
                <a:close/>
                <a:moveTo>
                  <a:pt x="358932" y="362498"/>
                </a:moveTo>
                <a:lnTo>
                  <a:pt x="538280" y="362498"/>
                </a:lnTo>
                <a:lnTo>
                  <a:pt x="538280" y="373432"/>
                </a:lnTo>
                <a:cubicBezTo>
                  <a:pt x="537693" y="415328"/>
                  <a:pt x="528426" y="456647"/>
                  <a:pt x="511063" y="494780"/>
                </a:cubicBezTo>
                <a:lnTo>
                  <a:pt x="511063" y="500247"/>
                </a:lnTo>
                <a:lnTo>
                  <a:pt x="500128" y="500247"/>
                </a:lnTo>
                <a:cubicBezTo>
                  <a:pt x="457394" y="489399"/>
                  <a:pt x="413481" y="483890"/>
                  <a:pt x="369391" y="483846"/>
                </a:cubicBezTo>
                <a:lnTo>
                  <a:pt x="358932" y="483846"/>
                </a:lnTo>
                <a:lnTo>
                  <a:pt x="358932" y="362854"/>
                </a:lnTo>
                <a:close/>
                <a:moveTo>
                  <a:pt x="358932" y="670324"/>
                </a:moveTo>
                <a:lnTo>
                  <a:pt x="358932" y="505833"/>
                </a:lnTo>
                <a:lnTo>
                  <a:pt x="369748" y="505833"/>
                </a:lnTo>
                <a:cubicBezTo>
                  <a:pt x="407780" y="511300"/>
                  <a:pt x="451280" y="516768"/>
                  <a:pt x="489432" y="522235"/>
                </a:cubicBezTo>
                <a:lnTo>
                  <a:pt x="494780" y="527821"/>
                </a:lnTo>
                <a:lnTo>
                  <a:pt x="494780" y="533288"/>
                </a:lnTo>
                <a:cubicBezTo>
                  <a:pt x="478497" y="566210"/>
                  <a:pt x="456747" y="588197"/>
                  <a:pt x="435354" y="615771"/>
                </a:cubicBezTo>
                <a:cubicBezTo>
                  <a:pt x="414488" y="633651"/>
                  <a:pt x="392581" y="650280"/>
                  <a:pt x="369748" y="665570"/>
                </a:cubicBezTo>
                <a:lnTo>
                  <a:pt x="358932" y="671037"/>
                </a:lnTo>
                <a:close/>
                <a:moveTo>
                  <a:pt x="587247" y="571439"/>
                </a:moveTo>
                <a:lnTo>
                  <a:pt x="576431" y="582374"/>
                </a:lnTo>
                <a:cubicBezTo>
                  <a:pt x="548093" y="613992"/>
                  <a:pt x="512655" y="638433"/>
                  <a:pt x="473030" y="653685"/>
                </a:cubicBezTo>
                <a:cubicBezTo>
                  <a:pt x="461239" y="659924"/>
                  <a:pt x="448296" y="663686"/>
                  <a:pt x="434997" y="664738"/>
                </a:cubicBezTo>
                <a:lnTo>
                  <a:pt x="402432" y="675672"/>
                </a:lnTo>
                <a:lnTo>
                  <a:pt x="429530" y="653685"/>
                </a:lnTo>
                <a:cubicBezTo>
                  <a:pt x="464489" y="620094"/>
                  <a:pt x="493859" y="581135"/>
                  <a:pt x="516530" y="538280"/>
                </a:cubicBezTo>
                <a:lnTo>
                  <a:pt x="521997" y="532813"/>
                </a:lnTo>
                <a:lnTo>
                  <a:pt x="527464" y="538280"/>
                </a:lnTo>
                <a:cubicBezTo>
                  <a:pt x="546995" y="542321"/>
                  <a:pt x="565611" y="549936"/>
                  <a:pt x="582374" y="560743"/>
                </a:cubicBezTo>
                <a:lnTo>
                  <a:pt x="593308" y="566210"/>
                </a:lnTo>
                <a:lnTo>
                  <a:pt x="587841" y="571796"/>
                </a:lnTo>
                <a:close/>
                <a:moveTo>
                  <a:pt x="668779" y="373432"/>
                </a:moveTo>
                <a:cubicBezTo>
                  <a:pt x="666823" y="409151"/>
                  <a:pt x="659491" y="444371"/>
                  <a:pt x="647029" y="477903"/>
                </a:cubicBezTo>
                <a:cubicBezTo>
                  <a:pt x="637326" y="498668"/>
                  <a:pt x="626454" y="518865"/>
                  <a:pt x="614464" y="538399"/>
                </a:cubicBezTo>
                <a:lnTo>
                  <a:pt x="608996" y="543866"/>
                </a:lnTo>
                <a:lnTo>
                  <a:pt x="603529" y="538399"/>
                </a:lnTo>
                <a:cubicBezTo>
                  <a:pt x="581779" y="532931"/>
                  <a:pt x="560030" y="521878"/>
                  <a:pt x="538280" y="516411"/>
                </a:cubicBezTo>
                <a:lnTo>
                  <a:pt x="532931" y="511063"/>
                </a:lnTo>
                <a:lnTo>
                  <a:pt x="532931" y="505595"/>
                </a:lnTo>
                <a:cubicBezTo>
                  <a:pt x="553886" y="464704"/>
                  <a:pt x="565035" y="419497"/>
                  <a:pt x="565497" y="373551"/>
                </a:cubicBezTo>
                <a:lnTo>
                  <a:pt x="565497" y="362617"/>
                </a:lnTo>
                <a:lnTo>
                  <a:pt x="668779" y="362617"/>
                </a:lnTo>
                <a:lnTo>
                  <a:pt x="668779" y="373551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76" name="TextBox 11"/>
          <p:cNvSpPr txBox="1"/>
          <p:nvPr/>
        </p:nvSpPr>
        <p:spPr>
          <a:xfrm>
            <a:off x="1104900" y="1536700"/>
            <a:ext cx="2636330" cy="3429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0">
                <a:solidFill>
                  <a:srgbClr val="42464B"/>
                </a:solidFill>
                <a:latin typeface="Microsoft YaHei"/>
                <a:ea typeface="Microsoft YaHei"/>
              </a:rPr>
              <a:t>预言机获取实时价格</a:t>
            </a:r>
            <a:endParaRPr lang="en-US" sz="1100"/>
          </a:p>
        </p:txBody>
      </p:sp>
      <p:sp>
        <p:nvSpPr>
          <p:cNvPr id="177" name="TextBox 12"/>
          <p:cNvSpPr txBox="1"/>
          <p:nvPr/>
        </p:nvSpPr>
        <p:spPr>
          <a:xfrm>
            <a:off x="1104900" y="4635500"/>
            <a:ext cx="2636330" cy="3429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0">
                <a:solidFill>
                  <a:srgbClr val="42464B"/>
                </a:solidFill>
                <a:latin typeface="Microsoft YaHei"/>
                <a:ea typeface="Microsoft YaHei"/>
              </a:rPr>
              <a:t>混合的资金池</a:t>
            </a:r>
            <a:endParaRPr lang="en-US" sz="1100"/>
          </a:p>
        </p:txBody>
      </p:sp>
      <p:sp>
        <p:nvSpPr>
          <p:cNvPr id="178" name="TextBox 13"/>
          <p:cNvSpPr txBox="1"/>
          <p:nvPr/>
        </p:nvSpPr>
        <p:spPr>
          <a:xfrm>
            <a:off x="7886700" y="1600200"/>
            <a:ext cx="2796667" cy="6604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0">
                <a:solidFill>
                  <a:srgbClr val="42464B"/>
                </a:solidFill>
                <a:latin typeface="Microsoft YaHei"/>
                <a:ea typeface="Microsoft YaHei"/>
              </a:rPr>
              <a:t>根据预言机获取价格上下约5%设定范围</a:t>
            </a:r>
            <a:endParaRPr lang="en-US" sz="1100"/>
          </a:p>
        </p:txBody>
      </p:sp>
      <p:sp>
        <p:nvSpPr>
          <p:cNvPr id="179" name="TextBox 14"/>
          <p:cNvSpPr txBox="1"/>
          <p:nvPr/>
        </p:nvSpPr>
        <p:spPr>
          <a:xfrm>
            <a:off x="7886700" y="4699000"/>
            <a:ext cx="2636330" cy="3429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800" b="0">
                <a:solidFill>
                  <a:srgbClr val="42464B"/>
                </a:solidFill>
                <a:latin typeface="Microsoft YaHei"/>
                <a:ea typeface="Microsoft YaHei"/>
              </a:rPr>
              <a:t>配比货币对的权重</a:t>
            </a:r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3" grpId="0" animBg="1"/>
      <p:bldP spid="167" grpId="0" animBg="1"/>
      <p:bldP spid="171" grpId="0" animBg="1"/>
      <p:bldP spid="175" grpId="0" animBg="1"/>
      <p:bldP spid="176" grpId="0" animBg="1"/>
      <p:bldP spid="177" grpId="0" animBg="1"/>
      <p:bldP spid="178" grpId="0" animBg="1"/>
      <p:bldP spid="17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reeform 1"/>
          <p:cNvSpPr/>
          <p:nvPr/>
        </p:nvSpPr>
        <p:spPr>
          <a:xfrm>
            <a:off x="-635000" y="342900"/>
            <a:ext cx="1762928" cy="386198"/>
          </a:xfrm>
          <a:custGeom>
            <a:avLst/>
            <a:gdLst/>
            <a:ahLst/>
            <a:cxnLst/>
            <a:rect l="l" t="t" r="r" b="b"/>
            <a:pathLst>
              <a:path w="1762928" h="386198">
                <a:moveTo>
                  <a:pt x="0" y="0"/>
                </a:moveTo>
                <a:lnTo>
                  <a:pt x="1762928" y="0"/>
                </a:lnTo>
                <a:lnTo>
                  <a:pt x="1584591" y="386198"/>
                </a:lnTo>
                <a:lnTo>
                  <a:pt x="0" y="38619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1C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81" name="TextBox 2"/>
          <p:cNvSpPr txBox="1"/>
          <p:nvPr/>
        </p:nvSpPr>
        <p:spPr>
          <a:xfrm>
            <a:off x="1206500" y="342900"/>
            <a:ext cx="1285558" cy="381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000" b="1">
                <a:solidFill>
                  <a:srgbClr val="0071C1"/>
                </a:solidFill>
                <a:latin typeface="Microsoft YaHei"/>
                <a:ea typeface="Microsoft YaHei"/>
              </a:rPr>
              <a:t>产品设计</a:t>
            </a:r>
            <a:endParaRPr lang="en-US" sz="1100"/>
          </a:p>
        </p:txBody>
      </p:sp>
      <p:sp>
        <p:nvSpPr>
          <p:cNvPr id="182" name="Freeform 3"/>
          <p:cNvSpPr/>
          <p:nvPr/>
        </p:nvSpPr>
        <p:spPr>
          <a:xfrm>
            <a:off x="2628900" y="342900"/>
            <a:ext cx="9052105" cy="389301"/>
          </a:xfrm>
          <a:custGeom>
            <a:avLst/>
            <a:gdLst/>
            <a:ahLst/>
            <a:cxnLst/>
            <a:rect l="l" t="t" r="r" b="b"/>
            <a:pathLst>
              <a:path w="9052105" h="389301">
                <a:moveTo>
                  <a:pt x="0" y="0"/>
                </a:moveTo>
                <a:lnTo>
                  <a:pt x="9052105" y="0"/>
                </a:lnTo>
                <a:lnTo>
                  <a:pt x="9052105" y="389301"/>
                </a:lnTo>
                <a:lnTo>
                  <a:pt x="0" y="389301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 latinLnBrk="1">
              <a:lnSpc>
                <a:spcPct val="113400"/>
              </a:lnSpc>
            </a:pPr>
            <a:endParaRPr lang="en-US" sz="1100"/>
          </a:p>
        </p:txBody>
      </p:sp>
      <p:sp>
        <p:nvSpPr>
          <p:cNvPr id="183" name="Freeform 4"/>
          <p:cNvSpPr/>
          <p:nvPr/>
        </p:nvSpPr>
        <p:spPr>
          <a:xfrm>
            <a:off x="1592217" y="1136081"/>
            <a:ext cx="3041049" cy="3186139"/>
          </a:xfrm>
          <a:custGeom>
            <a:avLst/>
            <a:gdLst/>
            <a:ahLst/>
            <a:cxnLst/>
            <a:rect l="l" t="t" r="r" b="b"/>
            <a:pathLst>
              <a:path w="3041049" h="3186139">
                <a:moveTo>
                  <a:pt x="2433" y="1593070"/>
                </a:moveTo>
                <a:cubicBezTo>
                  <a:pt x="0" y="1049091"/>
                  <a:pt x="288814" y="545389"/>
                  <a:pt x="759512" y="272695"/>
                </a:cubicBezTo>
                <a:cubicBezTo>
                  <a:pt x="1230211" y="0"/>
                  <a:pt x="1810839" y="0"/>
                  <a:pt x="2281537" y="272695"/>
                </a:cubicBezTo>
                <a:cubicBezTo>
                  <a:pt x="2752236" y="545389"/>
                  <a:pt x="3041049" y="1049091"/>
                  <a:pt x="3038617" y="1593070"/>
                </a:cubicBezTo>
                <a:cubicBezTo>
                  <a:pt x="3041049" y="2137049"/>
                  <a:pt x="2752236" y="2640751"/>
                  <a:pt x="2281537" y="2913445"/>
                </a:cubicBezTo>
                <a:cubicBezTo>
                  <a:pt x="1810839" y="3186139"/>
                  <a:pt x="1230211" y="3186139"/>
                  <a:pt x="759512" y="2913445"/>
                </a:cubicBezTo>
                <a:cubicBezTo>
                  <a:pt x="288814" y="2640751"/>
                  <a:pt x="0" y="2137049"/>
                  <a:pt x="2433" y="1593070"/>
                </a:cubicBezTo>
                <a:close/>
              </a:path>
            </a:pathLst>
          </a:custGeom>
          <a:solidFill>
            <a:srgbClr val="0071C1">
              <a:alpha val="80000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84" name="Freeform 5"/>
          <p:cNvSpPr/>
          <p:nvPr/>
        </p:nvSpPr>
        <p:spPr>
          <a:xfrm>
            <a:off x="3509917" y="1136081"/>
            <a:ext cx="3041049" cy="3186139"/>
          </a:xfrm>
          <a:custGeom>
            <a:avLst/>
            <a:gdLst/>
            <a:ahLst/>
            <a:cxnLst/>
            <a:rect l="l" t="t" r="r" b="b"/>
            <a:pathLst>
              <a:path w="3041049" h="3186139">
                <a:moveTo>
                  <a:pt x="2433" y="1593070"/>
                </a:moveTo>
                <a:cubicBezTo>
                  <a:pt x="0" y="1049091"/>
                  <a:pt x="288814" y="545389"/>
                  <a:pt x="759512" y="272695"/>
                </a:cubicBezTo>
                <a:cubicBezTo>
                  <a:pt x="1230211" y="0"/>
                  <a:pt x="1810838" y="0"/>
                  <a:pt x="2281537" y="272695"/>
                </a:cubicBezTo>
                <a:cubicBezTo>
                  <a:pt x="2752236" y="545389"/>
                  <a:pt x="3041049" y="1049091"/>
                  <a:pt x="3038616" y="1593070"/>
                </a:cubicBezTo>
                <a:cubicBezTo>
                  <a:pt x="3041049" y="2137049"/>
                  <a:pt x="2752236" y="2640751"/>
                  <a:pt x="2281537" y="2913445"/>
                </a:cubicBezTo>
                <a:cubicBezTo>
                  <a:pt x="1810838" y="3186139"/>
                  <a:pt x="1230211" y="3186139"/>
                  <a:pt x="759512" y="2913445"/>
                </a:cubicBezTo>
                <a:cubicBezTo>
                  <a:pt x="288814" y="2640751"/>
                  <a:pt x="0" y="2137049"/>
                  <a:pt x="2433" y="1593070"/>
                </a:cubicBezTo>
                <a:close/>
              </a:path>
            </a:pathLst>
          </a:custGeom>
          <a:solidFill>
            <a:srgbClr val="E2E2EE">
              <a:alpha val="81176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85" name="TextBox 6"/>
          <p:cNvSpPr txBox="1"/>
          <p:nvPr/>
        </p:nvSpPr>
        <p:spPr>
          <a:xfrm>
            <a:off x="1823249" y="2531859"/>
            <a:ext cx="1550327" cy="3429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800" b="1">
                <a:solidFill>
                  <a:srgbClr val="FFFFFF"/>
                </a:solidFill>
                <a:latin typeface="Microsoft YaHei"/>
                <a:ea typeface="Microsoft YaHei"/>
              </a:rPr>
              <a:t>Range Order</a:t>
            </a:r>
            <a:endParaRPr lang="en-US" sz="1100"/>
          </a:p>
        </p:txBody>
      </p:sp>
      <p:sp>
        <p:nvSpPr>
          <p:cNvPr id="186" name="TextBox 7"/>
          <p:cNvSpPr txBox="1"/>
          <p:nvPr/>
        </p:nvSpPr>
        <p:spPr>
          <a:xfrm>
            <a:off x="4909350" y="2582659"/>
            <a:ext cx="1192848" cy="3429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800" b="1">
                <a:solidFill>
                  <a:srgbClr val="42464B"/>
                </a:solidFill>
                <a:latin typeface="Microsoft YaHei"/>
                <a:ea typeface="Microsoft YaHei"/>
              </a:rPr>
              <a:t>预言机</a:t>
            </a:r>
            <a:endParaRPr lang="en-US" sz="1100"/>
          </a:p>
        </p:txBody>
      </p:sp>
      <p:sp>
        <p:nvSpPr>
          <p:cNvPr id="187" name="Freeform 8"/>
          <p:cNvSpPr/>
          <p:nvPr/>
        </p:nvSpPr>
        <p:spPr>
          <a:xfrm>
            <a:off x="3969550" y="2481059"/>
            <a:ext cx="282337" cy="447108"/>
          </a:xfrm>
          <a:custGeom>
            <a:avLst/>
            <a:gdLst/>
            <a:ahLst/>
            <a:cxnLst/>
            <a:rect l="l" t="t" r="r" b="b"/>
            <a:pathLst>
              <a:path w="282337" h="447108">
                <a:moveTo>
                  <a:pt x="202681" y="243985"/>
                </a:moveTo>
                <a:cubicBezTo>
                  <a:pt x="195895" y="250623"/>
                  <a:pt x="185570" y="254015"/>
                  <a:pt x="178637" y="260801"/>
                </a:cubicBezTo>
                <a:cubicBezTo>
                  <a:pt x="175244" y="264194"/>
                  <a:pt x="168311" y="267586"/>
                  <a:pt x="164918" y="270979"/>
                </a:cubicBezTo>
                <a:cubicBezTo>
                  <a:pt x="192355" y="294729"/>
                  <a:pt x="199288" y="315233"/>
                  <a:pt x="199288" y="335442"/>
                </a:cubicBezTo>
                <a:cubicBezTo>
                  <a:pt x="199288" y="362437"/>
                  <a:pt x="185570" y="376008"/>
                  <a:pt x="185570" y="389579"/>
                </a:cubicBezTo>
                <a:cubicBezTo>
                  <a:pt x="185570" y="406543"/>
                  <a:pt x="185570" y="447108"/>
                  <a:pt x="226725" y="447108"/>
                </a:cubicBezTo>
                <a:cubicBezTo>
                  <a:pt x="267881" y="447108"/>
                  <a:pt x="281747" y="406543"/>
                  <a:pt x="281747" y="376008"/>
                </a:cubicBezTo>
                <a:cubicBezTo>
                  <a:pt x="281747" y="352258"/>
                  <a:pt x="271421" y="302252"/>
                  <a:pt x="202681" y="243985"/>
                </a:cubicBezTo>
                <a:close/>
                <a:moveTo>
                  <a:pt x="281747" y="71101"/>
                </a:moveTo>
                <a:cubicBezTo>
                  <a:pt x="281747" y="44254"/>
                  <a:pt x="268029" y="0"/>
                  <a:pt x="226725" y="0"/>
                </a:cubicBezTo>
                <a:cubicBezTo>
                  <a:pt x="185422" y="0"/>
                  <a:pt x="185570" y="44254"/>
                  <a:pt x="185570" y="57530"/>
                </a:cubicBezTo>
                <a:cubicBezTo>
                  <a:pt x="185570" y="70806"/>
                  <a:pt x="199288" y="84672"/>
                  <a:pt x="199288" y="111814"/>
                </a:cubicBezTo>
                <a:cubicBezTo>
                  <a:pt x="199288" y="138956"/>
                  <a:pt x="185570" y="169344"/>
                  <a:pt x="127155" y="210057"/>
                </a:cubicBezTo>
                <a:cubicBezTo>
                  <a:pt x="13719" y="277765"/>
                  <a:pt x="0" y="348865"/>
                  <a:pt x="0" y="376008"/>
                </a:cubicBezTo>
                <a:cubicBezTo>
                  <a:pt x="0" y="406542"/>
                  <a:pt x="13719" y="447108"/>
                  <a:pt x="59005" y="447108"/>
                </a:cubicBezTo>
                <a:cubicBezTo>
                  <a:pt x="100160" y="447108"/>
                  <a:pt x="100160" y="406542"/>
                  <a:pt x="100160" y="389579"/>
                </a:cubicBezTo>
                <a:cubicBezTo>
                  <a:pt x="100160" y="376008"/>
                  <a:pt x="86442" y="362436"/>
                  <a:pt x="86442" y="335442"/>
                </a:cubicBezTo>
                <a:cubicBezTo>
                  <a:pt x="86442" y="308447"/>
                  <a:pt x="100160" y="277765"/>
                  <a:pt x="155182" y="237199"/>
                </a:cubicBezTo>
                <a:cubicBezTo>
                  <a:pt x="268619" y="169344"/>
                  <a:pt x="282337" y="98243"/>
                  <a:pt x="282337" y="71101"/>
                </a:cubicBezTo>
                <a:close/>
                <a:moveTo>
                  <a:pt x="79066" y="203861"/>
                </a:moveTo>
                <a:cubicBezTo>
                  <a:pt x="88931" y="199462"/>
                  <a:pt x="98159" y="193756"/>
                  <a:pt x="106503" y="186898"/>
                </a:cubicBezTo>
                <a:lnTo>
                  <a:pt x="116829" y="176719"/>
                </a:lnTo>
                <a:cubicBezTo>
                  <a:pt x="97720" y="160745"/>
                  <a:pt x="86430" y="137304"/>
                  <a:pt x="85852" y="112404"/>
                </a:cubicBezTo>
                <a:cubicBezTo>
                  <a:pt x="85852" y="85262"/>
                  <a:pt x="99570" y="71691"/>
                  <a:pt x="99570" y="58120"/>
                </a:cubicBezTo>
                <a:cubicBezTo>
                  <a:pt x="99570" y="44549"/>
                  <a:pt x="99570" y="0"/>
                  <a:pt x="59005" y="0"/>
                </a:cubicBezTo>
                <a:cubicBezTo>
                  <a:pt x="14751" y="0"/>
                  <a:pt x="0" y="44254"/>
                  <a:pt x="0" y="71101"/>
                </a:cubicBezTo>
                <a:cubicBezTo>
                  <a:pt x="0" y="94850"/>
                  <a:pt x="10326" y="145742"/>
                  <a:pt x="79066" y="203861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88" name="TextBox 9"/>
          <p:cNvSpPr txBox="1"/>
          <p:nvPr/>
        </p:nvSpPr>
        <p:spPr>
          <a:xfrm>
            <a:off x="794550" y="4944859"/>
            <a:ext cx="6298565" cy="3429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800" b="0">
                <a:solidFill>
                  <a:srgbClr val="42464B"/>
                </a:solidFill>
                <a:latin typeface="Microsoft YaHei"/>
                <a:ea typeface="Microsoft YaHei"/>
              </a:rPr>
              <a:t>利用预言机获取报价，上下5% 为range order的价格范围</a:t>
            </a:r>
            <a:endParaRPr lang="en-US" sz="1100"/>
          </a:p>
        </p:txBody>
      </p:sp>
      <p:cxnSp>
        <p:nvCxnSpPr>
          <p:cNvPr id="189" name="Connector 10"/>
          <p:cNvCxnSpPr/>
          <p:nvPr/>
        </p:nvCxnSpPr>
        <p:spPr>
          <a:xfrm>
            <a:off x="4109250" y="2925559"/>
            <a:ext cx="0" cy="1788922"/>
          </a:xfrm>
          <a:prstGeom prst="straightConnector1">
            <a:avLst/>
          </a:prstGeom>
          <a:solidFill>
            <a:srgbClr val="03A9F4"/>
          </a:solidFill>
          <a:ln w="63500">
            <a:solidFill>
              <a:srgbClr val="03A9F4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90" name="TextBox 11"/>
          <p:cNvSpPr txBox="1"/>
          <p:nvPr/>
        </p:nvSpPr>
        <p:spPr>
          <a:xfrm>
            <a:off x="8115300" y="2794000"/>
            <a:ext cx="2837459" cy="6604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marL="200000" indent="-200000" algn="l" latinLnBrk="1">
              <a:lnSpc>
                <a:spcPct val="113400"/>
              </a:lnSpc>
              <a:buFont typeface="Arial"/>
              <a:buChar char="•"/>
            </a:pPr>
            <a:r>
              <a:rPr lang="en-US" sz="1800" b="0">
                <a:solidFill>
                  <a:srgbClr val="42464B"/>
                </a:solidFill>
                <a:latin typeface="Microsoft YaHei"/>
                <a:ea typeface="Microsoft YaHei"/>
              </a:rPr>
              <a:t>产品满足低滑点</a:t>
            </a:r>
            <a:endParaRPr lang="en-US" sz="1100"/>
          </a:p>
          <a:p>
            <a:pPr marL="200000" indent="-200000" latinLnBrk="1">
              <a:lnSpc>
                <a:spcPct val="113400"/>
              </a:lnSpc>
              <a:buFont typeface="Arial"/>
              <a:buChar char="•"/>
            </a:pPr>
            <a:r>
              <a:rPr lang="en-US" sz="1800" b="0">
                <a:solidFill>
                  <a:srgbClr val="42464B"/>
                </a:solidFill>
                <a:latin typeface="Microsoft YaHei"/>
                <a:ea typeface="Microsoft YaHei"/>
              </a:rPr>
              <a:t>解决了无常损失的问题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Freeform 1"/>
          <p:cNvSpPr/>
          <p:nvPr/>
        </p:nvSpPr>
        <p:spPr>
          <a:xfrm>
            <a:off x="-635000" y="342900"/>
            <a:ext cx="1762928" cy="386198"/>
          </a:xfrm>
          <a:custGeom>
            <a:avLst/>
            <a:gdLst/>
            <a:ahLst/>
            <a:cxnLst/>
            <a:rect l="l" t="t" r="r" b="b"/>
            <a:pathLst>
              <a:path w="1762928" h="386198">
                <a:moveTo>
                  <a:pt x="0" y="0"/>
                </a:moveTo>
                <a:lnTo>
                  <a:pt x="1762928" y="0"/>
                </a:lnTo>
                <a:lnTo>
                  <a:pt x="1584591" y="386198"/>
                </a:lnTo>
                <a:lnTo>
                  <a:pt x="0" y="38619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1C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92" name="TextBox 2"/>
          <p:cNvSpPr txBox="1"/>
          <p:nvPr/>
        </p:nvSpPr>
        <p:spPr>
          <a:xfrm>
            <a:off x="1206500" y="342900"/>
            <a:ext cx="1285558" cy="381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000" b="1">
                <a:solidFill>
                  <a:srgbClr val="0071C1"/>
                </a:solidFill>
                <a:latin typeface="Microsoft YaHei"/>
                <a:ea typeface="Microsoft YaHei"/>
              </a:rPr>
              <a:t>产品设计</a:t>
            </a:r>
            <a:endParaRPr lang="en-US" sz="1100"/>
          </a:p>
        </p:txBody>
      </p:sp>
      <p:sp>
        <p:nvSpPr>
          <p:cNvPr id="193" name="Freeform 3"/>
          <p:cNvSpPr/>
          <p:nvPr/>
        </p:nvSpPr>
        <p:spPr>
          <a:xfrm>
            <a:off x="2628900" y="342900"/>
            <a:ext cx="9052105" cy="389301"/>
          </a:xfrm>
          <a:custGeom>
            <a:avLst/>
            <a:gdLst/>
            <a:ahLst/>
            <a:cxnLst/>
            <a:rect l="l" t="t" r="r" b="b"/>
            <a:pathLst>
              <a:path w="9052105" h="389301">
                <a:moveTo>
                  <a:pt x="0" y="0"/>
                </a:moveTo>
                <a:lnTo>
                  <a:pt x="9052105" y="0"/>
                </a:lnTo>
                <a:lnTo>
                  <a:pt x="9052105" y="389301"/>
                </a:lnTo>
                <a:lnTo>
                  <a:pt x="0" y="389301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 latinLnBrk="1">
              <a:lnSpc>
                <a:spcPct val="113400"/>
              </a:lnSpc>
            </a:pPr>
            <a:endParaRPr lang="en-US" sz="1100"/>
          </a:p>
        </p:txBody>
      </p:sp>
      <p:cxnSp>
        <p:nvCxnSpPr>
          <p:cNvPr id="194" name="Connector 4"/>
          <p:cNvCxnSpPr/>
          <p:nvPr/>
        </p:nvCxnSpPr>
        <p:spPr>
          <a:xfrm>
            <a:off x="3423590" y="3902697"/>
            <a:ext cx="5444439" cy="0"/>
          </a:xfrm>
          <a:prstGeom prst="straightConnector1">
            <a:avLst/>
          </a:prstGeom>
          <a:solidFill>
            <a:srgbClr val="42464B"/>
          </a:solidFill>
          <a:ln w="31750">
            <a:solidFill>
              <a:srgbClr val="42464B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95" name="Connector 5"/>
          <p:cNvCxnSpPr/>
          <p:nvPr/>
        </p:nvCxnSpPr>
        <p:spPr>
          <a:xfrm flipV="1">
            <a:off x="3423590" y="930897"/>
            <a:ext cx="0" cy="2978429"/>
          </a:xfrm>
          <a:prstGeom prst="straightConnector1">
            <a:avLst/>
          </a:prstGeom>
          <a:solidFill>
            <a:srgbClr val="42464B"/>
          </a:solidFill>
          <a:ln w="31750">
            <a:solidFill>
              <a:srgbClr val="42464B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196" name="Connector 6"/>
          <p:cNvCxnSpPr/>
          <p:nvPr/>
        </p:nvCxnSpPr>
        <p:spPr>
          <a:xfrm>
            <a:off x="3423590" y="1972297"/>
            <a:ext cx="5010429" cy="0"/>
          </a:xfrm>
          <a:prstGeom prst="straightConnector1">
            <a:avLst/>
          </a:prstGeom>
          <a:solidFill>
            <a:srgbClr val="42464B"/>
          </a:solidFill>
          <a:ln w="6350">
            <a:solidFill>
              <a:srgbClr val="42464B"/>
            </a:solidFill>
            <a:prstDash val="sysDot"/>
            <a:headEnd type="none" w="med" len="med"/>
            <a:tailEnd type="none" w="med" len="med"/>
          </a:ln>
        </p:spPr>
      </p:cxnSp>
      <p:cxnSp>
        <p:nvCxnSpPr>
          <p:cNvPr id="197" name="Connector 7"/>
          <p:cNvCxnSpPr/>
          <p:nvPr/>
        </p:nvCxnSpPr>
        <p:spPr>
          <a:xfrm>
            <a:off x="3423590" y="3140697"/>
            <a:ext cx="5035829" cy="0"/>
          </a:xfrm>
          <a:prstGeom prst="straightConnector1">
            <a:avLst/>
          </a:prstGeom>
          <a:solidFill>
            <a:srgbClr val="42464B"/>
          </a:solidFill>
          <a:ln w="6350">
            <a:solidFill>
              <a:srgbClr val="42464B"/>
            </a:solidFill>
            <a:prstDash val="sysDot"/>
            <a:headEnd type="none" w="med" len="med"/>
            <a:tailEnd type="none" w="med" len="med"/>
          </a:ln>
        </p:spPr>
      </p:cxnSp>
      <p:sp>
        <p:nvSpPr>
          <p:cNvPr id="198" name="Freeform 8"/>
          <p:cNvSpPr/>
          <p:nvPr/>
        </p:nvSpPr>
        <p:spPr>
          <a:xfrm>
            <a:off x="3334537" y="2488293"/>
            <a:ext cx="190805" cy="199909"/>
          </a:xfrm>
          <a:custGeom>
            <a:avLst/>
            <a:gdLst/>
            <a:ahLst/>
            <a:cxnLst/>
            <a:rect l="l" t="t" r="r" b="b"/>
            <a:pathLst>
              <a:path w="190805" h="199909">
                <a:moveTo>
                  <a:pt x="153" y="99954"/>
                </a:moveTo>
                <a:cubicBezTo>
                  <a:pt x="0" y="65823"/>
                  <a:pt x="18121" y="34219"/>
                  <a:pt x="47654" y="17110"/>
                </a:cubicBezTo>
                <a:cubicBezTo>
                  <a:pt x="77188" y="0"/>
                  <a:pt x="113618" y="0"/>
                  <a:pt x="143151" y="17110"/>
                </a:cubicBezTo>
                <a:cubicBezTo>
                  <a:pt x="172684" y="34219"/>
                  <a:pt x="190806" y="65823"/>
                  <a:pt x="190653" y="99954"/>
                </a:cubicBezTo>
                <a:cubicBezTo>
                  <a:pt x="190806" y="134085"/>
                  <a:pt x="172684" y="165689"/>
                  <a:pt x="143151" y="182799"/>
                </a:cubicBezTo>
                <a:cubicBezTo>
                  <a:pt x="113618" y="199909"/>
                  <a:pt x="77188" y="199909"/>
                  <a:pt x="47654" y="182799"/>
                </a:cubicBezTo>
                <a:cubicBezTo>
                  <a:pt x="18121" y="165689"/>
                  <a:pt x="0" y="134085"/>
                  <a:pt x="153" y="99954"/>
                </a:cubicBezTo>
                <a:close/>
              </a:path>
            </a:pathLst>
          </a:custGeom>
          <a:solidFill>
            <a:srgbClr val="42464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99" name="TextBox 9"/>
          <p:cNvSpPr txBox="1"/>
          <p:nvPr/>
        </p:nvSpPr>
        <p:spPr>
          <a:xfrm>
            <a:off x="553390" y="2365997"/>
            <a:ext cx="2543289" cy="3048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00" b="0">
                <a:solidFill>
                  <a:srgbClr val="42464B"/>
                </a:solidFill>
                <a:latin typeface="Microsoft YaHei"/>
                <a:ea typeface="Microsoft YaHei"/>
              </a:rPr>
              <a:t>current price from oracle</a:t>
            </a:r>
            <a:endParaRPr lang="en-US" sz="1100"/>
          </a:p>
        </p:txBody>
      </p:sp>
      <p:sp>
        <p:nvSpPr>
          <p:cNvPr id="200" name="TextBox 10"/>
          <p:cNvSpPr txBox="1"/>
          <p:nvPr/>
        </p:nvSpPr>
        <p:spPr>
          <a:xfrm>
            <a:off x="2509190" y="1819897"/>
            <a:ext cx="514350" cy="3048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00" b="0">
                <a:solidFill>
                  <a:srgbClr val="42464B"/>
                </a:solidFill>
                <a:latin typeface="Microsoft YaHei"/>
                <a:ea typeface="Microsoft YaHei"/>
              </a:rPr>
              <a:t>+5%</a:t>
            </a:r>
            <a:endParaRPr lang="en-US" sz="1100"/>
          </a:p>
        </p:txBody>
      </p:sp>
      <p:sp>
        <p:nvSpPr>
          <p:cNvPr id="201" name="TextBox 11"/>
          <p:cNvSpPr txBox="1"/>
          <p:nvPr/>
        </p:nvSpPr>
        <p:spPr>
          <a:xfrm>
            <a:off x="2559990" y="2988297"/>
            <a:ext cx="450850" cy="3048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00" b="0">
                <a:solidFill>
                  <a:srgbClr val="42464B"/>
                </a:solidFill>
                <a:latin typeface="Microsoft YaHei"/>
                <a:ea typeface="Microsoft YaHei"/>
              </a:rPr>
              <a:t>-5%</a:t>
            </a:r>
            <a:endParaRPr lang="en-US" sz="1100"/>
          </a:p>
        </p:txBody>
      </p:sp>
      <p:cxnSp>
        <p:nvCxnSpPr>
          <p:cNvPr id="202" name="Connector 12"/>
          <p:cNvCxnSpPr/>
          <p:nvPr/>
        </p:nvCxnSpPr>
        <p:spPr>
          <a:xfrm>
            <a:off x="3436290" y="2607297"/>
            <a:ext cx="4971224" cy="0"/>
          </a:xfrm>
          <a:prstGeom prst="straightConnector1">
            <a:avLst/>
          </a:prstGeom>
          <a:solidFill>
            <a:srgbClr val="42464B"/>
          </a:solidFill>
          <a:ln w="6350">
            <a:solidFill>
              <a:srgbClr val="42464B"/>
            </a:solidFill>
            <a:prstDash val="sysDot"/>
            <a:headEnd type="none" w="med" len="med"/>
            <a:tailEnd type="none" w="med" len="med"/>
          </a:ln>
        </p:spPr>
      </p:cxnSp>
      <p:cxnSp>
        <p:nvCxnSpPr>
          <p:cNvPr id="203" name="Connector 13"/>
          <p:cNvCxnSpPr/>
          <p:nvPr/>
        </p:nvCxnSpPr>
        <p:spPr>
          <a:xfrm>
            <a:off x="3423590" y="1984997"/>
            <a:ext cx="1876844" cy="593560"/>
          </a:xfrm>
          <a:prstGeom prst="straightConnector1">
            <a:avLst/>
          </a:prstGeom>
          <a:solidFill>
            <a:srgbClr val="42464B"/>
          </a:solidFill>
          <a:ln w="6350">
            <a:solidFill>
              <a:srgbClr val="42464B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04" name="Freeform 14"/>
          <p:cNvSpPr/>
          <p:nvPr/>
        </p:nvSpPr>
        <p:spPr>
          <a:xfrm>
            <a:off x="5315890" y="2581897"/>
            <a:ext cx="2847556" cy="483159"/>
          </a:xfrm>
          <a:custGeom>
            <a:avLst/>
            <a:gdLst/>
            <a:ahLst/>
            <a:cxnLst/>
            <a:rect l="l" t="t" r="r" b="b"/>
            <a:pathLst>
              <a:path w="2847556" h="483159">
                <a:moveTo>
                  <a:pt x="0" y="0"/>
                </a:moveTo>
                <a:cubicBezTo>
                  <a:pt x="719747" y="179451"/>
                  <a:pt x="1423771" y="483159"/>
                  <a:pt x="2847556" y="483159"/>
                </a:cubicBezTo>
              </a:path>
            </a:pathLst>
          </a:custGeom>
          <a:noFill/>
          <a:ln w="6350">
            <a:solidFill>
              <a:srgbClr val="42464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05" name="TextBox 15"/>
          <p:cNvSpPr txBox="1"/>
          <p:nvPr/>
        </p:nvSpPr>
        <p:spPr>
          <a:xfrm>
            <a:off x="1689100" y="4613275"/>
            <a:ext cx="6223000" cy="15430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400" b="0">
                <a:solidFill>
                  <a:srgbClr val="000000"/>
                </a:solidFill>
                <a:latin typeface="Microsoft YaHei"/>
                <a:ea typeface="Microsoft YaHei"/>
              </a:rPr>
              <a:t>if (currentWeightRate &lt; configWeightRate) {</a:t>
            </a:r>
            <a:endParaRPr lang="en-US" sz="1100"/>
          </a:p>
          <a:p>
            <a:pPr latinLnBrk="1">
              <a:lnSpc>
                <a:spcPct val="113400"/>
              </a:lnSpc>
            </a:pPr>
            <a:r>
              <a:rPr lang="en-US" sz="1400" b="0">
                <a:solidFill>
                  <a:srgbClr val="000000"/>
                </a:solidFill>
                <a:latin typeface="Microsoft YaHei"/>
                <a:ea typeface="Microsoft YaHei"/>
              </a:rPr>
              <a:t>priceSlippage = PRECISION * 5 * currentWeightRate / configWeightRate;</a:t>
            </a:r>
          </a:p>
          <a:p>
            <a:pPr latinLnBrk="1">
              <a:lnSpc>
                <a:spcPct val="113400"/>
              </a:lnSpc>
            </a:pPr>
            <a:r>
              <a:rPr lang="en-US" sz="1400" b="0">
                <a:solidFill>
                  <a:srgbClr val="000000"/>
                </a:solidFill>
                <a:latin typeface="Microsoft YaHei"/>
                <a:ea typeface="Microsoft YaHei"/>
              </a:rPr>
              <a:t>}</a:t>
            </a:r>
          </a:p>
          <a:p>
            <a:pPr latinLnBrk="1">
              <a:lnSpc>
                <a:spcPct val="113400"/>
              </a:lnSpc>
            </a:pPr>
            <a:r>
              <a:rPr lang="en-US" sz="1400" b="0">
                <a:solidFill>
                  <a:srgbClr val="000000"/>
                </a:solidFill>
                <a:latin typeface="Microsoft YaHei"/>
                <a:ea typeface="Microsoft YaHei"/>
              </a:rPr>
              <a:t>else {</a:t>
            </a:r>
          </a:p>
          <a:p>
            <a:pPr latinLnBrk="1">
              <a:lnSpc>
                <a:spcPct val="113400"/>
              </a:lnSpc>
            </a:pPr>
            <a:r>
              <a:rPr lang="en-US" sz="1400" b="0">
                <a:solidFill>
                  <a:srgbClr val="000000"/>
                </a:solidFill>
                <a:latin typeface="Microsoft YaHei"/>
                <a:ea typeface="Microsoft YaHei"/>
              </a:rPr>
              <a:t>priceSlippage = PRECISION * 5 / configWeightRate - PRECISION * 5;</a:t>
            </a:r>
          </a:p>
          <a:p>
            <a:pPr latinLnBrk="1">
              <a:lnSpc>
                <a:spcPct val="113400"/>
              </a:lnSpc>
            </a:pPr>
            <a:r>
              <a:rPr lang="en-US" sz="1400" b="0">
                <a:solidFill>
                  <a:srgbClr val="000000"/>
                </a:solidFill>
                <a:latin typeface="Microsoft YaHei"/>
                <a:ea typeface="Microsoft YaHei"/>
              </a:rPr>
              <a:t>}</a:t>
            </a:r>
          </a:p>
        </p:txBody>
      </p:sp>
      <p:sp>
        <p:nvSpPr>
          <p:cNvPr id="206" name="Freeform 16"/>
          <p:cNvSpPr/>
          <p:nvPr/>
        </p:nvSpPr>
        <p:spPr>
          <a:xfrm>
            <a:off x="5308556" y="2555115"/>
            <a:ext cx="55037" cy="57663"/>
          </a:xfrm>
          <a:custGeom>
            <a:avLst/>
            <a:gdLst/>
            <a:ahLst/>
            <a:cxnLst/>
            <a:rect l="l" t="t" r="r" b="b"/>
            <a:pathLst>
              <a:path w="55037" h="57663">
                <a:moveTo>
                  <a:pt x="44" y="28831"/>
                </a:moveTo>
                <a:cubicBezTo>
                  <a:pt x="0" y="18986"/>
                  <a:pt x="5227" y="9870"/>
                  <a:pt x="13746" y="4935"/>
                </a:cubicBezTo>
                <a:cubicBezTo>
                  <a:pt x="22264" y="0"/>
                  <a:pt x="32773" y="0"/>
                  <a:pt x="41291" y="4935"/>
                </a:cubicBezTo>
                <a:cubicBezTo>
                  <a:pt x="49810" y="9870"/>
                  <a:pt x="55037" y="18986"/>
                  <a:pt x="54993" y="28831"/>
                </a:cubicBezTo>
                <a:cubicBezTo>
                  <a:pt x="55037" y="38676"/>
                  <a:pt x="49810" y="47792"/>
                  <a:pt x="41291" y="52728"/>
                </a:cubicBezTo>
                <a:cubicBezTo>
                  <a:pt x="32773" y="57663"/>
                  <a:pt x="22264" y="57663"/>
                  <a:pt x="13746" y="52728"/>
                </a:cubicBezTo>
                <a:cubicBezTo>
                  <a:pt x="5227" y="47792"/>
                  <a:pt x="0" y="38676"/>
                  <a:pt x="44" y="28831"/>
                </a:cubicBezTo>
                <a:close/>
              </a:path>
            </a:pathLst>
          </a:custGeom>
          <a:solidFill>
            <a:srgbClr val="42464B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07" name="TextBox 17"/>
          <p:cNvSpPr txBox="1"/>
          <p:nvPr/>
        </p:nvSpPr>
        <p:spPr>
          <a:xfrm>
            <a:off x="4229100" y="2108200"/>
            <a:ext cx="203200" cy="304800"/>
          </a:xfrm>
          <a:prstGeom prst="rect">
            <a:avLst/>
          </a:prstGeom>
          <a:solidFill>
            <a:srgbClr val="FFFFFF"/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00" b="0">
                <a:solidFill>
                  <a:srgbClr val="FF5722"/>
                </a:solidFill>
                <a:latin typeface="Microsoft YaHei"/>
                <a:ea typeface="Microsoft YaHei"/>
              </a:rPr>
              <a:t>a</a:t>
            </a:r>
            <a:endParaRPr lang="en-US" sz="1100"/>
          </a:p>
        </p:txBody>
      </p:sp>
      <p:sp>
        <p:nvSpPr>
          <p:cNvPr id="208" name="TextBox 18"/>
          <p:cNvSpPr txBox="1"/>
          <p:nvPr/>
        </p:nvSpPr>
        <p:spPr>
          <a:xfrm>
            <a:off x="6489700" y="2759672"/>
            <a:ext cx="203200" cy="304800"/>
          </a:xfrm>
          <a:prstGeom prst="rect">
            <a:avLst/>
          </a:prstGeom>
          <a:solidFill>
            <a:srgbClr val="FFFFFF"/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00" b="0">
                <a:solidFill>
                  <a:srgbClr val="FF5722"/>
                </a:solidFill>
                <a:latin typeface="Microsoft YaHei"/>
                <a:ea typeface="Microsoft YaHei"/>
              </a:rPr>
              <a:t>b</a:t>
            </a:r>
            <a:endParaRPr lang="en-US" sz="1100"/>
          </a:p>
        </p:txBody>
      </p:sp>
      <p:cxnSp>
        <p:nvCxnSpPr>
          <p:cNvPr id="209" name="Connector 19"/>
          <p:cNvCxnSpPr/>
          <p:nvPr/>
        </p:nvCxnSpPr>
        <p:spPr>
          <a:xfrm flipH="1">
            <a:off x="8153400" y="5038584"/>
            <a:ext cx="626161" cy="0"/>
          </a:xfrm>
          <a:prstGeom prst="straightConnector1">
            <a:avLst/>
          </a:prstGeom>
          <a:solidFill>
            <a:srgbClr val="FF5722"/>
          </a:solidFill>
          <a:ln w="6350">
            <a:solidFill>
              <a:srgbClr val="FF5722"/>
            </a:solidFill>
            <a:prstDash val="solid"/>
            <a:headEnd type="none" w="med" len="med"/>
            <a:tailEnd type="triangle" w="med" len="med"/>
          </a:ln>
        </p:spPr>
      </p:cxnSp>
      <p:cxnSp>
        <p:nvCxnSpPr>
          <p:cNvPr id="210" name="Connector 20"/>
          <p:cNvCxnSpPr/>
          <p:nvPr/>
        </p:nvCxnSpPr>
        <p:spPr>
          <a:xfrm flipH="1">
            <a:off x="8153400" y="5806110"/>
            <a:ext cx="626161" cy="0"/>
          </a:xfrm>
          <a:prstGeom prst="straightConnector1">
            <a:avLst/>
          </a:prstGeom>
          <a:solidFill>
            <a:srgbClr val="FF5722"/>
          </a:solidFill>
          <a:ln w="6350">
            <a:solidFill>
              <a:srgbClr val="FF5722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211" name="TextBox 21"/>
          <p:cNvSpPr txBox="1"/>
          <p:nvPr/>
        </p:nvSpPr>
        <p:spPr>
          <a:xfrm>
            <a:off x="8978900" y="4876800"/>
            <a:ext cx="203200" cy="304800"/>
          </a:xfrm>
          <a:prstGeom prst="rect">
            <a:avLst/>
          </a:prstGeom>
          <a:solidFill>
            <a:srgbClr val="FFFFFF"/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00" b="0">
                <a:solidFill>
                  <a:srgbClr val="FF5722"/>
                </a:solidFill>
                <a:latin typeface="Microsoft YaHei"/>
                <a:ea typeface="Microsoft YaHei"/>
              </a:rPr>
              <a:t>a</a:t>
            </a:r>
            <a:endParaRPr lang="en-US" sz="1100"/>
          </a:p>
        </p:txBody>
      </p:sp>
      <p:sp>
        <p:nvSpPr>
          <p:cNvPr id="212" name="TextBox 22"/>
          <p:cNvSpPr txBox="1"/>
          <p:nvPr/>
        </p:nvSpPr>
        <p:spPr>
          <a:xfrm>
            <a:off x="8978900" y="5653684"/>
            <a:ext cx="203200" cy="304800"/>
          </a:xfrm>
          <a:prstGeom prst="rect">
            <a:avLst/>
          </a:prstGeom>
          <a:solidFill>
            <a:srgbClr val="FFFFFF"/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00" b="0">
                <a:solidFill>
                  <a:srgbClr val="FF5722"/>
                </a:solidFill>
                <a:latin typeface="Microsoft YaHei"/>
                <a:ea typeface="Microsoft YaHei"/>
              </a:rPr>
              <a:t>b</a:t>
            </a:r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1"/>
          <p:cNvGrpSpPr/>
          <p:nvPr/>
        </p:nvGrpSpPr>
        <p:grpSpPr>
          <a:xfrm>
            <a:off x="3145511" y="534381"/>
            <a:ext cx="5252063" cy="5458077"/>
            <a:chOff x="3145511" y="534381"/>
            <a:chExt cx="5252063" cy="5458077"/>
          </a:xfrm>
        </p:grpSpPr>
        <p:sp>
          <p:nvSpPr>
            <p:cNvPr id="214" name="Freeform 213"/>
            <p:cNvSpPr/>
            <p:nvPr/>
          </p:nvSpPr>
          <p:spPr>
            <a:xfrm>
              <a:off x="3286353" y="637378"/>
              <a:ext cx="5111221" cy="5355080"/>
            </a:xfrm>
            <a:custGeom>
              <a:avLst/>
              <a:gdLst/>
              <a:ahLst/>
              <a:cxnLst/>
              <a:rect l="l" t="t" r="r" b="b"/>
              <a:pathLst>
                <a:path w="5111221" h="5355080">
                  <a:moveTo>
                    <a:pt x="4089" y="2677541"/>
                  </a:moveTo>
                  <a:cubicBezTo>
                    <a:pt x="0" y="1763251"/>
                    <a:pt x="485421" y="916658"/>
                    <a:pt x="1276544" y="458329"/>
                  </a:cubicBezTo>
                  <a:cubicBezTo>
                    <a:pt x="2067667" y="0"/>
                    <a:pt x="3043553" y="0"/>
                    <a:pt x="3834676" y="458329"/>
                  </a:cubicBezTo>
                  <a:cubicBezTo>
                    <a:pt x="4625800" y="916658"/>
                    <a:pt x="5111221" y="1763251"/>
                    <a:pt x="5107132" y="2677541"/>
                  </a:cubicBezTo>
                  <a:cubicBezTo>
                    <a:pt x="5111221" y="3591830"/>
                    <a:pt x="4625800" y="4438422"/>
                    <a:pt x="3834676" y="4896751"/>
                  </a:cubicBezTo>
                  <a:cubicBezTo>
                    <a:pt x="3043553" y="5355080"/>
                    <a:pt x="2067667" y="5355080"/>
                    <a:pt x="1276544" y="4896751"/>
                  </a:cubicBezTo>
                  <a:cubicBezTo>
                    <a:pt x="485421" y="4438422"/>
                    <a:pt x="0" y="3591830"/>
                    <a:pt x="4089" y="2677541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71C1"/>
              </a:solidFill>
              <a:prstDash val="solid"/>
              <a:miter/>
            </a:ln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215" name="Freeform 214"/>
            <p:cNvSpPr/>
            <p:nvPr/>
          </p:nvSpPr>
          <p:spPr>
            <a:xfrm>
              <a:off x="3222854" y="573878"/>
              <a:ext cx="5111221" cy="5355080"/>
            </a:xfrm>
            <a:custGeom>
              <a:avLst/>
              <a:gdLst/>
              <a:ahLst/>
              <a:cxnLst/>
              <a:rect l="l" t="t" r="r" b="b"/>
              <a:pathLst>
                <a:path w="5111221" h="5355080">
                  <a:moveTo>
                    <a:pt x="4089" y="2677541"/>
                  </a:moveTo>
                  <a:cubicBezTo>
                    <a:pt x="0" y="1763251"/>
                    <a:pt x="485421" y="916658"/>
                    <a:pt x="1276544" y="458329"/>
                  </a:cubicBezTo>
                  <a:cubicBezTo>
                    <a:pt x="2067668" y="0"/>
                    <a:pt x="3043553" y="0"/>
                    <a:pt x="3834677" y="458329"/>
                  </a:cubicBezTo>
                  <a:cubicBezTo>
                    <a:pt x="4625800" y="916658"/>
                    <a:pt x="5111221" y="1763251"/>
                    <a:pt x="5107132" y="2677541"/>
                  </a:cubicBezTo>
                  <a:cubicBezTo>
                    <a:pt x="5111221" y="3591830"/>
                    <a:pt x="4625800" y="4438422"/>
                    <a:pt x="3834677" y="4896751"/>
                  </a:cubicBezTo>
                  <a:cubicBezTo>
                    <a:pt x="3043553" y="5355080"/>
                    <a:pt x="2067668" y="5355080"/>
                    <a:pt x="1276544" y="4896751"/>
                  </a:cubicBezTo>
                  <a:cubicBezTo>
                    <a:pt x="485421" y="4438422"/>
                    <a:pt x="0" y="3591830"/>
                    <a:pt x="4089" y="2677541"/>
                  </a:cubicBezTo>
                  <a:close/>
                </a:path>
              </a:pathLst>
            </a:custGeom>
            <a:solidFill>
              <a:srgbClr val="0071C1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216" name="Freeform 215"/>
            <p:cNvSpPr/>
            <p:nvPr/>
          </p:nvSpPr>
          <p:spPr>
            <a:xfrm>
              <a:off x="3145511" y="534381"/>
              <a:ext cx="5111221" cy="5355080"/>
            </a:xfrm>
            <a:custGeom>
              <a:avLst/>
              <a:gdLst/>
              <a:ahLst/>
              <a:cxnLst/>
              <a:rect l="l" t="t" r="r" b="b"/>
              <a:pathLst>
                <a:path w="5111221" h="5355080">
                  <a:moveTo>
                    <a:pt x="4089" y="2677541"/>
                  </a:moveTo>
                  <a:cubicBezTo>
                    <a:pt x="0" y="1763251"/>
                    <a:pt x="485421" y="916658"/>
                    <a:pt x="1276544" y="458329"/>
                  </a:cubicBezTo>
                  <a:cubicBezTo>
                    <a:pt x="2067668" y="0"/>
                    <a:pt x="3043553" y="0"/>
                    <a:pt x="3834677" y="458329"/>
                  </a:cubicBezTo>
                  <a:cubicBezTo>
                    <a:pt x="4625800" y="916658"/>
                    <a:pt x="5111221" y="1763251"/>
                    <a:pt x="5107132" y="2677541"/>
                  </a:cubicBezTo>
                  <a:cubicBezTo>
                    <a:pt x="5111221" y="3591830"/>
                    <a:pt x="4625800" y="4438422"/>
                    <a:pt x="3834677" y="4896751"/>
                  </a:cubicBezTo>
                  <a:cubicBezTo>
                    <a:pt x="3043553" y="5355080"/>
                    <a:pt x="2067668" y="5355080"/>
                    <a:pt x="1276544" y="4896751"/>
                  </a:cubicBezTo>
                  <a:cubicBezTo>
                    <a:pt x="485421" y="4438422"/>
                    <a:pt x="0" y="3591830"/>
                    <a:pt x="4089" y="2677541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71C1">
                  <a:alpha val="29019"/>
                </a:srgbClr>
              </a:solidFill>
              <a:prstDash val="solid"/>
              <a:miter/>
            </a:ln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</p:grpSp>
      <p:sp>
        <p:nvSpPr>
          <p:cNvPr id="217" name="TextBox 2"/>
          <p:cNvSpPr txBox="1"/>
          <p:nvPr/>
        </p:nvSpPr>
        <p:spPr>
          <a:xfrm>
            <a:off x="4521200" y="1968500"/>
            <a:ext cx="2463546" cy="10922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6000" b="1">
                <a:solidFill>
                  <a:srgbClr val="FFFFFF"/>
                </a:solidFill>
                <a:latin typeface="Microsoft YaHei"/>
                <a:ea typeface="Microsoft YaHei"/>
              </a:rPr>
              <a:t>04</a:t>
            </a:r>
            <a:endParaRPr lang="en-US" sz="1100"/>
          </a:p>
        </p:txBody>
      </p:sp>
      <p:sp>
        <p:nvSpPr>
          <p:cNvPr id="218" name="TextBox 3"/>
          <p:cNvSpPr txBox="1"/>
          <p:nvPr/>
        </p:nvSpPr>
        <p:spPr>
          <a:xfrm>
            <a:off x="4457700" y="3492500"/>
            <a:ext cx="2594038" cy="4064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81000"/>
              </a:lnSpc>
            </a:pPr>
            <a:r>
              <a:rPr lang="en-US" sz="3000" b="1">
                <a:solidFill>
                  <a:srgbClr val="FFFFFF"/>
                </a:solidFill>
                <a:latin typeface="Microsoft YaHei"/>
                <a:ea typeface="Microsoft YaHei"/>
              </a:rPr>
              <a:t>团队介绍</a:t>
            </a:r>
            <a:endParaRPr lang="en-US" sz="1100"/>
          </a:p>
        </p:txBody>
      </p:sp>
      <p:sp>
        <p:nvSpPr>
          <p:cNvPr id="219" name="Freeform 4"/>
          <p:cNvSpPr/>
          <p:nvPr/>
        </p:nvSpPr>
        <p:spPr>
          <a:xfrm>
            <a:off x="5245100" y="3086100"/>
            <a:ext cx="1016832" cy="56111"/>
          </a:xfrm>
          <a:custGeom>
            <a:avLst/>
            <a:gdLst/>
            <a:ahLst/>
            <a:cxnLst/>
            <a:rect l="l" t="t" r="r" b="b"/>
            <a:pathLst>
              <a:path w="1016832" h="56111">
                <a:moveTo>
                  <a:pt x="0" y="21849"/>
                </a:moveTo>
                <a:cubicBezTo>
                  <a:pt x="0" y="9782"/>
                  <a:pt x="9782" y="0"/>
                  <a:pt x="21849" y="0"/>
                </a:cubicBezTo>
                <a:lnTo>
                  <a:pt x="994983" y="0"/>
                </a:lnTo>
                <a:lnTo>
                  <a:pt x="994983" y="0"/>
                </a:lnTo>
                <a:cubicBezTo>
                  <a:pt x="1000777" y="0"/>
                  <a:pt x="1006335" y="2302"/>
                  <a:pt x="1010432" y="6399"/>
                </a:cubicBezTo>
                <a:cubicBezTo>
                  <a:pt x="1014530" y="10497"/>
                  <a:pt x="1016832" y="16054"/>
                  <a:pt x="1016832" y="21849"/>
                </a:cubicBezTo>
                <a:lnTo>
                  <a:pt x="1016832" y="34262"/>
                </a:lnTo>
                <a:cubicBezTo>
                  <a:pt x="1016832" y="40057"/>
                  <a:pt x="1014530" y="45614"/>
                  <a:pt x="1010432" y="49712"/>
                </a:cubicBezTo>
                <a:cubicBezTo>
                  <a:pt x="1006335" y="53809"/>
                  <a:pt x="1000777" y="56111"/>
                  <a:pt x="994983" y="56111"/>
                </a:cubicBezTo>
                <a:lnTo>
                  <a:pt x="21849" y="56111"/>
                </a:lnTo>
                <a:cubicBezTo>
                  <a:pt x="16054" y="56111"/>
                  <a:pt x="10497" y="53809"/>
                  <a:pt x="6400" y="49711"/>
                </a:cubicBezTo>
                <a:cubicBezTo>
                  <a:pt x="2302" y="45614"/>
                  <a:pt x="0" y="40057"/>
                  <a:pt x="0" y="34262"/>
                </a:cubicBezTo>
                <a:lnTo>
                  <a:pt x="0" y="21849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/>
      <p:bldP spid="217" grpId="0" animBg="1"/>
      <p:bldP spid="218" grpId="0" animBg="1"/>
      <p:bldP spid="2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Freeform 1"/>
          <p:cNvSpPr/>
          <p:nvPr/>
        </p:nvSpPr>
        <p:spPr>
          <a:xfrm>
            <a:off x="-635000" y="342900"/>
            <a:ext cx="1762928" cy="386198"/>
          </a:xfrm>
          <a:custGeom>
            <a:avLst/>
            <a:gdLst/>
            <a:ahLst/>
            <a:cxnLst/>
            <a:rect l="l" t="t" r="r" b="b"/>
            <a:pathLst>
              <a:path w="1762928" h="386198">
                <a:moveTo>
                  <a:pt x="0" y="0"/>
                </a:moveTo>
                <a:lnTo>
                  <a:pt x="1762928" y="0"/>
                </a:lnTo>
                <a:lnTo>
                  <a:pt x="1584591" y="386198"/>
                </a:lnTo>
                <a:lnTo>
                  <a:pt x="0" y="38619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1C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221" name="TextBox 2"/>
          <p:cNvSpPr txBox="1"/>
          <p:nvPr/>
        </p:nvSpPr>
        <p:spPr>
          <a:xfrm>
            <a:off x="1206500" y="342900"/>
            <a:ext cx="1285558" cy="381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000" b="1">
                <a:solidFill>
                  <a:srgbClr val="0071C1"/>
                </a:solidFill>
                <a:latin typeface="Microsoft YaHei"/>
                <a:ea typeface="Microsoft YaHei"/>
              </a:rPr>
              <a:t>团队介绍</a:t>
            </a:r>
            <a:endParaRPr lang="en-US" sz="1100"/>
          </a:p>
        </p:txBody>
      </p:sp>
      <p:sp>
        <p:nvSpPr>
          <p:cNvPr id="222" name="Freeform 3"/>
          <p:cNvSpPr/>
          <p:nvPr/>
        </p:nvSpPr>
        <p:spPr>
          <a:xfrm>
            <a:off x="2628900" y="342900"/>
            <a:ext cx="9052105" cy="389301"/>
          </a:xfrm>
          <a:custGeom>
            <a:avLst/>
            <a:gdLst/>
            <a:ahLst/>
            <a:cxnLst/>
            <a:rect l="l" t="t" r="r" b="b"/>
            <a:pathLst>
              <a:path w="9052105" h="389301">
                <a:moveTo>
                  <a:pt x="0" y="0"/>
                </a:moveTo>
                <a:lnTo>
                  <a:pt x="9052105" y="0"/>
                </a:lnTo>
                <a:lnTo>
                  <a:pt x="9052105" y="389301"/>
                </a:lnTo>
                <a:lnTo>
                  <a:pt x="0" y="389301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 latinLnBrk="1">
              <a:lnSpc>
                <a:spcPct val="113400"/>
              </a:lnSpc>
            </a:pPr>
            <a:endParaRPr lang="en-US" sz="1100"/>
          </a:p>
        </p:txBody>
      </p:sp>
      <p:sp>
        <p:nvSpPr>
          <p:cNvPr id="223" name="TextBox 4"/>
          <p:cNvSpPr txBox="1"/>
          <p:nvPr/>
        </p:nvSpPr>
        <p:spPr>
          <a:xfrm>
            <a:off x="4346969" y="3258147"/>
            <a:ext cx="2177402" cy="3683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987" b="0">
                <a:solidFill>
                  <a:srgbClr val="42464B"/>
                </a:solidFill>
                <a:latin typeface="Microsoft YaHei"/>
                <a:ea typeface="Microsoft YaHei"/>
              </a:rPr>
              <a:t>前微比特产品经理</a:t>
            </a:r>
            <a:endParaRPr lang="en-US" sz="1100"/>
          </a:p>
          <a:p>
            <a:pPr algn="ctr" latinLnBrk="1">
              <a:lnSpc>
                <a:spcPct val="113400"/>
              </a:lnSpc>
            </a:pPr>
            <a:r>
              <a:rPr lang="en-US" sz="987" b="0">
                <a:solidFill>
                  <a:srgbClr val="42464B"/>
                </a:solidFill>
                <a:latin typeface="Microsoft YaHei"/>
                <a:ea typeface="Microsoft YaHei"/>
              </a:rPr>
              <a:t>现Oneswap的产品经理</a:t>
            </a:r>
          </a:p>
        </p:txBody>
      </p:sp>
      <p:sp>
        <p:nvSpPr>
          <p:cNvPr id="224" name="TextBox 5"/>
          <p:cNvSpPr txBox="1"/>
          <p:nvPr/>
        </p:nvSpPr>
        <p:spPr>
          <a:xfrm>
            <a:off x="4346969" y="2839047"/>
            <a:ext cx="2177402" cy="2857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481" b="1">
                <a:solidFill>
                  <a:srgbClr val="0071C1"/>
                </a:solidFill>
                <a:latin typeface="Microsoft YaHei"/>
                <a:ea typeface="Microsoft YaHei"/>
              </a:rPr>
              <a:t>郑娇</a:t>
            </a:r>
            <a:endParaRPr lang="en-US" sz="1100"/>
          </a:p>
        </p:txBody>
      </p:sp>
      <p:cxnSp>
        <p:nvCxnSpPr>
          <p:cNvPr id="225" name="Connector 6"/>
          <p:cNvCxnSpPr/>
          <p:nvPr/>
        </p:nvCxnSpPr>
        <p:spPr>
          <a:xfrm>
            <a:off x="4613669" y="3220047"/>
            <a:ext cx="1703654" cy="0"/>
          </a:xfrm>
          <a:prstGeom prst="straightConnector1">
            <a:avLst/>
          </a:prstGeom>
          <a:solidFill>
            <a:srgbClr val="0071C1"/>
          </a:solidFill>
          <a:ln w="19050">
            <a:solidFill>
              <a:srgbClr val="0071C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26" name="TextBox 7"/>
          <p:cNvSpPr txBox="1"/>
          <p:nvPr/>
        </p:nvSpPr>
        <p:spPr>
          <a:xfrm>
            <a:off x="1636179" y="3250006"/>
            <a:ext cx="2177402" cy="3683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987" b="0">
                <a:solidFill>
                  <a:srgbClr val="42464B"/>
                </a:solidFill>
                <a:latin typeface="Microsoft YaHei"/>
                <a:ea typeface="Microsoft YaHei"/>
              </a:rPr>
              <a:t>前维基链生态技术经理，</a:t>
            </a:r>
            <a:endParaRPr lang="en-US" sz="1100"/>
          </a:p>
          <a:p>
            <a:pPr algn="ctr" latinLnBrk="1">
              <a:lnSpc>
                <a:spcPct val="113400"/>
              </a:lnSpc>
            </a:pPr>
            <a:r>
              <a:rPr lang="en-US" sz="987" b="0">
                <a:solidFill>
                  <a:srgbClr val="42464B"/>
                </a:solidFill>
                <a:latin typeface="Microsoft YaHei"/>
                <a:ea typeface="Microsoft YaHei"/>
              </a:rPr>
              <a:t>现任Onebit高级defi智能合约开发</a:t>
            </a:r>
          </a:p>
        </p:txBody>
      </p:sp>
      <p:sp>
        <p:nvSpPr>
          <p:cNvPr id="227" name="TextBox 8"/>
          <p:cNvSpPr txBox="1"/>
          <p:nvPr/>
        </p:nvSpPr>
        <p:spPr>
          <a:xfrm>
            <a:off x="1636179" y="2805506"/>
            <a:ext cx="2177402" cy="2857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481" b="1">
                <a:solidFill>
                  <a:srgbClr val="0071C1"/>
                </a:solidFill>
                <a:latin typeface="Microsoft YaHei"/>
                <a:ea typeface="Microsoft YaHei"/>
              </a:rPr>
              <a:t>肖远航</a:t>
            </a:r>
            <a:endParaRPr lang="en-US" sz="1100"/>
          </a:p>
        </p:txBody>
      </p:sp>
      <p:cxnSp>
        <p:nvCxnSpPr>
          <p:cNvPr id="228" name="Connector 9"/>
          <p:cNvCxnSpPr/>
          <p:nvPr/>
        </p:nvCxnSpPr>
        <p:spPr>
          <a:xfrm>
            <a:off x="1915579" y="3199206"/>
            <a:ext cx="1703654" cy="0"/>
          </a:xfrm>
          <a:prstGeom prst="straightConnector1">
            <a:avLst/>
          </a:prstGeom>
          <a:solidFill>
            <a:srgbClr val="0071C1"/>
          </a:solidFill>
          <a:ln w="19050">
            <a:solidFill>
              <a:srgbClr val="0071C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29" name="TextBox 10"/>
          <p:cNvSpPr txBox="1"/>
          <p:nvPr/>
        </p:nvSpPr>
        <p:spPr>
          <a:xfrm>
            <a:off x="7197522" y="3290024"/>
            <a:ext cx="2177402" cy="1968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987" b="0">
                <a:solidFill>
                  <a:srgbClr val="42464B"/>
                </a:solidFill>
                <a:latin typeface="Microsoft YaHei"/>
                <a:ea typeface="Microsoft YaHei"/>
              </a:rPr>
              <a:t>多年前端开发经验</a:t>
            </a:r>
            <a:endParaRPr lang="en-US" sz="1100"/>
          </a:p>
        </p:txBody>
      </p:sp>
      <p:sp>
        <p:nvSpPr>
          <p:cNvPr id="230" name="TextBox 11"/>
          <p:cNvSpPr txBox="1"/>
          <p:nvPr/>
        </p:nvSpPr>
        <p:spPr>
          <a:xfrm>
            <a:off x="7210222" y="2845524"/>
            <a:ext cx="2177402" cy="2857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481" b="1">
                <a:solidFill>
                  <a:srgbClr val="0071C1"/>
                </a:solidFill>
                <a:latin typeface="Microsoft YaHei"/>
                <a:ea typeface="Microsoft YaHei"/>
              </a:rPr>
              <a:t>Cleartime</a:t>
            </a:r>
            <a:endParaRPr lang="en-US" sz="1100"/>
          </a:p>
        </p:txBody>
      </p:sp>
      <p:cxnSp>
        <p:nvCxnSpPr>
          <p:cNvPr id="231" name="Connector 12"/>
          <p:cNvCxnSpPr/>
          <p:nvPr/>
        </p:nvCxnSpPr>
        <p:spPr>
          <a:xfrm>
            <a:off x="7489622" y="3239224"/>
            <a:ext cx="1703654" cy="0"/>
          </a:xfrm>
          <a:prstGeom prst="straightConnector1">
            <a:avLst/>
          </a:prstGeom>
          <a:solidFill>
            <a:srgbClr val="0071C1"/>
          </a:solidFill>
          <a:ln w="19050">
            <a:solidFill>
              <a:srgbClr val="0071C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32" name="TextBox 13"/>
          <p:cNvSpPr txBox="1"/>
          <p:nvPr/>
        </p:nvSpPr>
        <p:spPr>
          <a:xfrm>
            <a:off x="2928734" y="5825223"/>
            <a:ext cx="2244903" cy="1968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987" b="0">
                <a:solidFill>
                  <a:srgbClr val="42464B"/>
                </a:solidFill>
                <a:latin typeface="Microsoft YaHei"/>
                <a:ea typeface="Microsoft YaHei"/>
              </a:rPr>
              <a:t>smart contract 开发者，区块链爱好者</a:t>
            </a:r>
            <a:endParaRPr lang="en-US" sz="1100"/>
          </a:p>
        </p:txBody>
      </p:sp>
      <p:sp>
        <p:nvSpPr>
          <p:cNvPr id="233" name="TextBox 14"/>
          <p:cNvSpPr txBox="1"/>
          <p:nvPr/>
        </p:nvSpPr>
        <p:spPr>
          <a:xfrm>
            <a:off x="2941434" y="5393423"/>
            <a:ext cx="2177402" cy="2857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481" b="1">
                <a:solidFill>
                  <a:srgbClr val="0071C1"/>
                </a:solidFill>
                <a:latin typeface="Microsoft YaHei"/>
                <a:ea typeface="Microsoft YaHei"/>
              </a:rPr>
              <a:t>若水</a:t>
            </a:r>
            <a:endParaRPr lang="en-US" sz="1100"/>
          </a:p>
        </p:txBody>
      </p:sp>
      <p:cxnSp>
        <p:nvCxnSpPr>
          <p:cNvPr id="234" name="Connector 15"/>
          <p:cNvCxnSpPr/>
          <p:nvPr/>
        </p:nvCxnSpPr>
        <p:spPr>
          <a:xfrm>
            <a:off x="3208134" y="5774423"/>
            <a:ext cx="1703654" cy="0"/>
          </a:xfrm>
          <a:prstGeom prst="straightConnector1">
            <a:avLst/>
          </a:prstGeom>
          <a:solidFill>
            <a:srgbClr val="0071C1"/>
          </a:solidFill>
          <a:ln w="19050">
            <a:solidFill>
              <a:srgbClr val="0071C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35" name="TextBox 16"/>
          <p:cNvSpPr txBox="1"/>
          <p:nvPr/>
        </p:nvSpPr>
        <p:spPr>
          <a:xfrm>
            <a:off x="5798934" y="5825223"/>
            <a:ext cx="2177402" cy="3683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987" b="0">
                <a:solidFill>
                  <a:srgbClr val="42464B"/>
                </a:solidFill>
                <a:latin typeface="Microsoft YaHei"/>
                <a:ea typeface="Microsoft YaHei"/>
              </a:rPr>
              <a:t>金融研究员</a:t>
            </a:r>
            <a:endParaRPr lang="en-US" sz="1100"/>
          </a:p>
          <a:p>
            <a:pPr algn="ctr" latinLnBrk="1">
              <a:lnSpc>
                <a:spcPct val="113400"/>
              </a:lnSpc>
            </a:pPr>
            <a:r>
              <a:rPr lang="en-US" sz="987" b="0">
                <a:solidFill>
                  <a:srgbClr val="42464B"/>
                </a:solidFill>
                <a:latin typeface="Microsoft YaHei"/>
                <a:ea typeface="Microsoft YaHei"/>
              </a:rPr>
              <a:t>量化交易与数据分析从业多年</a:t>
            </a:r>
          </a:p>
        </p:txBody>
      </p:sp>
      <p:sp>
        <p:nvSpPr>
          <p:cNvPr id="236" name="TextBox 17"/>
          <p:cNvSpPr txBox="1"/>
          <p:nvPr/>
        </p:nvSpPr>
        <p:spPr>
          <a:xfrm>
            <a:off x="5798934" y="5393423"/>
            <a:ext cx="2177402" cy="2857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481" b="1">
                <a:solidFill>
                  <a:srgbClr val="0071C1"/>
                </a:solidFill>
                <a:latin typeface="Microsoft YaHei"/>
                <a:ea typeface="Microsoft YaHei"/>
              </a:rPr>
              <a:t>yshen</a:t>
            </a:r>
            <a:endParaRPr lang="en-US" sz="1100"/>
          </a:p>
        </p:txBody>
      </p:sp>
      <p:cxnSp>
        <p:nvCxnSpPr>
          <p:cNvPr id="237" name="Connector 18"/>
          <p:cNvCxnSpPr/>
          <p:nvPr/>
        </p:nvCxnSpPr>
        <p:spPr>
          <a:xfrm>
            <a:off x="6078334" y="5774423"/>
            <a:ext cx="1703654" cy="0"/>
          </a:xfrm>
          <a:prstGeom prst="straightConnector1">
            <a:avLst/>
          </a:prstGeom>
          <a:solidFill>
            <a:srgbClr val="0071C1"/>
          </a:solidFill>
          <a:ln w="19050">
            <a:solidFill>
              <a:srgbClr val="0071C1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238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944" y="3746195"/>
            <a:ext cx="1545454" cy="1545454"/>
          </a:xfrm>
          <a:prstGeom prst="rect">
            <a:avLst/>
          </a:prstGeom>
        </p:spPr>
      </p:pic>
      <p:pic>
        <p:nvPicPr>
          <p:cNvPr id="239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379" y="1154506"/>
            <a:ext cx="1507822" cy="1507822"/>
          </a:xfrm>
          <a:prstGeom prst="rect">
            <a:avLst/>
          </a:prstGeom>
        </p:spPr>
      </p:pic>
      <p:pic>
        <p:nvPicPr>
          <p:cNvPr id="240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622" y="1194524"/>
            <a:ext cx="1548030" cy="1548030"/>
          </a:xfrm>
          <a:prstGeom prst="rect">
            <a:avLst/>
          </a:prstGeom>
        </p:spPr>
      </p:pic>
      <p:pic>
        <p:nvPicPr>
          <p:cNvPr id="241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0" y="3816960"/>
            <a:ext cx="1529468" cy="1529468"/>
          </a:xfrm>
          <a:prstGeom prst="rect">
            <a:avLst/>
          </a:prstGeom>
        </p:spPr>
      </p:pic>
      <p:pic>
        <p:nvPicPr>
          <p:cNvPr id="242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1459" y="1186739"/>
            <a:ext cx="1555639" cy="155563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"/>
          <p:cNvGrpSpPr/>
          <p:nvPr/>
        </p:nvGrpSpPr>
        <p:grpSpPr>
          <a:xfrm>
            <a:off x="2911078" y="2399840"/>
            <a:ext cx="521565" cy="545238"/>
            <a:chOff x="2911078" y="2399840"/>
            <a:chExt cx="521565" cy="545238"/>
          </a:xfrm>
        </p:grpSpPr>
        <p:sp>
          <p:nvSpPr>
            <p:cNvPr id="8" name="Freeform 7"/>
            <p:cNvSpPr/>
            <p:nvPr/>
          </p:nvSpPr>
          <p:spPr>
            <a:xfrm>
              <a:off x="2936478" y="2425240"/>
              <a:ext cx="496165" cy="519838"/>
            </a:xfrm>
            <a:custGeom>
              <a:avLst/>
              <a:gdLst/>
              <a:ahLst/>
              <a:cxnLst/>
              <a:rect l="l" t="t" r="r" b="b"/>
              <a:pathLst>
                <a:path w="496165" h="519838">
                  <a:moveTo>
                    <a:pt x="397" y="259919"/>
                  </a:moveTo>
                  <a:cubicBezTo>
                    <a:pt x="0" y="171165"/>
                    <a:pt x="47122" y="88983"/>
                    <a:pt x="123919" y="44492"/>
                  </a:cubicBezTo>
                  <a:cubicBezTo>
                    <a:pt x="200716" y="0"/>
                    <a:pt x="295449" y="0"/>
                    <a:pt x="372247" y="44492"/>
                  </a:cubicBezTo>
                  <a:cubicBezTo>
                    <a:pt x="449044" y="88983"/>
                    <a:pt x="496166" y="171165"/>
                    <a:pt x="495769" y="259919"/>
                  </a:cubicBezTo>
                  <a:cubicBezTo>
                    <a:pt x="496166" y="348672"/>
                    <a:pt x="449044" y="430854"/>
                    <a:pt x="372247" y="475346"/>
                  </a:cubicBezTo>
                  <a:cubicBezTo>
                    <a:pt x="295449" y="519838"/>
                    <a:pt x="200716" y="519838"/>
                    <a:pt x="123919" y="475346"/>
                  </a:cubicBezTo>
                  <a:cubicBezTo>
                    <a:pt x="47122" y="430854"/>
                    <a:pt x="0" y="348672"/>
                    <a:pt x="397" y="259919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71C1">
                  <a:alpha val="23921"/>
                </a:srgbClr>
              </a:solidFill>
              <a:prstDash val="solid"/>
              <a:miter/>
            </a:ln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9" name="Freeform 8"/>
            <p:cNvSpPr/>
            <p:nvPr/>
          </p:nvSpPr>
          <p:spPr>
            <a:xfrm>
              <a:off x="2911078" y="2399840"/>
              <a:ext cx="496165" cy="519838"/>
            </a:xfrm>
            <a:custGeom>
              <a:avLst/>
              <a:gdLst/>
              <a:ahLst/>
              <a:cxnLst/>
              <a:rect l="l" t="t" r="r" b="b"/>
              <a:pathLst>
                <a:path w="496165" h="519838">
                  <a:moveTo>
                    <a:pt x="397" y="259919"/>
                  </a:moveTo>
                  <a:cubicBezTo>
                    <a:pt x="0" y="171165"/>
                    <a:pt x="47122" y="88983"/>
                    <a:pt x="123919" y="44492"/>
                  </a:cubicBezTo>
                  <a:cubicBezTo>
                    <a:pt x="200716" y="0"/>
                    <a:pt x="295449" y="0"/>
                    <a:pt x="372247" y="44492"/>
                  </a:cubicBezTo>
                  <a:cubicBezTo>
                    <a:pt x="449044" y="88983"/>
                    <a:pt x="496166" y="171165"/>
                    <a:pt x="495769" y="259919"/>
                  </a:cubicBezTo>
                  <a:cubicBezTo>
                    <a:pt x="496166" y="348672"/>
                    <a:pt x="449044" y="430854"/>
                    <a:pt x="372247" y="475346"/>
                  </a:cubicBezTo>
                  <a:cubicBezTo>
                    <a:pt x="295449" y="519838"/>
                    <a:pt x="200716" y="519838"/>
                    <a:pt x="123919" y="475346"/>
                  </a:cubicBezTo>
                  <a:cubicBezTo>
                    <a:pt x="47122" y="430854"/>
                    <a:pt x="0" y="348672"/>
                    <a:pt x="397" y="259919"/>
                  </a:cubicBezTo>
                  <a:close/>
                </a:path>
              </a:pathLst>
            </a:custGeom>
            <a:solidFill>
              <a:srgbClr val="0071C1"/>
            </a:solidFill>
          </p:spPr>
          <p:txBody>
            <a:bodyPr lIns="127000" rIns="127000" rtlCol="0" anchor="ctr"/>
            <a:lstStyle/>
            <a:p>
              <a:pPr algn="ctr" latinLnBrk="1">
                <a:lnSpc>
                  <a:spcPct val="113400"/>
                </a:lnSpc>
              </a:pPr>
              <a:r>
                <a:rPr lang="en-US" sz="1400" b="1">
                  <a:solidFill>
                    <a:srgbClr val="FFFFFF"/>
                  </a:solidFill>
                  <a:latin typeface="Microsoft YaHei"/>
                  <a:ea typeface="Microsoft YaHei"/>
                </a:rPr>
                <a:t>01</a:t>
              </a:r>
              <a:endParaRPr lang="en-US" sz="1100"/>
            </a:p>
          </p:txBody>
        </p:sp>
      </p:grpSp>
      <p:pic>
        <p:nvPicPr>
          <p:cNvPr id="1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" y="-21971"/>
            <a:ext cx="11594880" cy="1512770"/>
          </a:xfrm>
          <a:prstGeom prst="rect">
            <a:avLst/>
          </a:prstGeom>
        </p:spPr>
      </p:pic>
      <p:sp>
        <p:nvSpPr>
          <p:cNvPr id="11" name="Freeform 3"/>
          <p:cNvSpPr/>
          <p:nvPr/>
        </p:nvSpPr>
        <p:spPr>
          <a:xfrm>
            <a:off x="-127000" y="0"/>
            <a:ext cx="11798417" cy="1486674"/>
          </a:xfrm>
          <a:custGeom>
            <a:avLst/>
            <a:gdLst/>
            <a:ahLst/>
            <a:cxnLst/>
            <a:rect l="l" t="t" r="r" b="b"/>
            <a:pathLst>
              <a:path w="11798417" h="1486674">
                <a:moveTo>
                  <a:pt x="0" y="0"/>
                </a:moveTo>
                <a:lnTo>
                  <a:pt x="11798417" y="0"/>
                </a:lnTo>
                <a:lnTo>
                  <a:pt x="11798417" y="1486674"/>
                </a:lnTo>
                <a:lnTo>
                  <a:pt x="0" y="1486674"/>
                </a:lnTo>
                <a:close/>
              </a:path>
            </a:pathLst>
          </a:custGeom>
          <a:solidFill>
            <a:srgbClr val="0071C1">
              <a:alpha val="63921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2" name="TextBox 4"/>
          <p:cNvSpPr txBox="1"/>
          <p:nvPr/>
        </p:nvSpPr>
        <p:spPr>
          <a:xfrm>
            <a:off x="3340100" y="228600"/>
            <a:ext cx="4860036" cy="7366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4000" b="1">
                <a:solidFill>
                  <a:srgbClr val="FFFFFF"/>
                </a:solidFill>
                <a:latin typeface="Microsoft YaHei"/>
                <a:ea typeface="Microsoft YaHei"/>
              </a:rPr>
              <a:t>目 录</a:t>
            </a:r>
            <a:endParaRPr lang="en-US" sz="1100"/>
          </a:p>
        </p:txBody>
      </p:sp>
      <p:sp>
        <p:nvSpPr>
          <p:cNvPr id="13" name="TextBox 5"/>
          <p:cNvSpPr txBox="1"/>
          <p:nvPr/>
        </p:nvSpPr>
        <p:spPr>
          <a:xfrm>
            <a:off x="4508500" y="965200"/>
            <a:ext cx="2540000" cy="27305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1400" spc="950">
                <a:solidFill>
                  <a:srgbClr val="FFFFFF"/>
                </a:solidFill>
                <a:latin typeface="Microsoft YaHei"/>
                <a:ea typeface="Microsoft YaHei"/>
              </a:rPr>
              <a:t>CONTENTS</a:t>
            </a:r>
            <a:endParaRPr lang="en-US" sz="1100"/>
          </a:p>
        </p:txBody>
      </p:sp>
      <p:sp>
        <p:nvSpPr>
          <p:cNvPr id="14" name="Freeform 6"/>
          <p:cNvSpPr/>
          <p:nvPr/>
        </p:nvSpPr>
        <p:spPr>
          <a:xfrm>
            <a:off x="2963926" y="1681226"/>
            <a:ext cx="5629128" cy="37742"/>
          </a:xfrm>
          <a:custGeom>
            <a:avLst/>
            <a:gdLst/>
            <a:ahLst/>
            <a:cxnLst/>
            <a:rect l="l" t="t" r="r" b="b"/>
            <a:pathLst>
              <a:path w="5629128" h="37742">
                <a:moveTo>
                  <a:pt x="0" y="18871"/>
                </a:moveTo>
                <a:cubicBezTo>
                  <a:pt x="0" y="8449"/>
                  <a:pt x="8449" y="0"/>
                  <a:pt x="18871" y="0"/>
                </a:cubicBezTo>
                <a:lnTo>
                  <a:pt x="5610257" y="0"/>
                </a:lnTo>
                <a:cubicBezTo>
                  <a:pt x="5620679" y="0"/>
                  <a:pt x="5629128" y="8449"/>
                  <a:pt x="5629128" y="18871"/>
                </a:cubicBezTo>
                <a:lnTo>
                  <a:pt x="5629128" y="18871"/>
                </a:lnTo>
                <a:cubicBezTo>
                  <a:pt x="5629128" y="29293"/>
                  <a:pt x="5620679" y="37742"/>
                  <a:pt x="5610257" y="37742"/>
                </a:cubicBezTo>
                <a:lnTo>
                  <a:pt x="18871" y="37742"/>
                </a:lnTo>
                <a:cubicBezTo>
                  <a:pt x="8449" y="37742"/>
                  <a:pt x="0" y="29293"/>
                  <a:pt x="0" y="18871"/>
                </a:cubicBezTo>
                <a:lnTo>
                  <a:pt x="0" y="18871"/>
                </a:lnTo>
                <a:close/>
              </a:path>
            </a:pathLst>
          </a:custGeom>
          <a:solidFill>
            <a:srgbClr val="0071C1">
              <a:alpha val="50196"/>
            </a:srgbClr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15" name="TextBox 7"/>
          <p:cNvSpPr txBox="1"/>
          <p:nvPr/>
        </p:nvSpPr>
        <p:spPr>
          <a:xfrm>
            <a:off x="2886075" y="3059773"/>
            <a:ext cx="2594038" cy="381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2000">
                <a:solidFill>
                  <a:srgbClr val="42464B"/>
                </a:solidFill>
                <a:latin typeface="Microsoft YaHei"/>
                <a:ea typeface="Microsoft YaHei"/>
              </a:rPr>
              <a:t>时代机遇</a:t>
            </a:r>
            <a:endParaRPr lang="en-US" sz="1100"/>
          </a:p>
        </p:txBody>
      </p:sp>
      <p:sp>
        <p:nvSpPr>
          <p:cNvPr id="16" name="TextBox 8"/>
          <p:cNvSpPr txBox="1"/>
          <p:nvPr/>
        </p:nvSpPr>
        <p:spPr>
          <a:xfrm>
            <a:off x="6378575" y="3059773"/>
            <a:ext cx="2594038" cy="381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2000">
                <a:solidFill>
                  <a:srgbClr val="42464B"/>
                </a:solidFill>
                <a:latin typeface="Microsoft YaHei"/>
                <a:ea typeface="Microsoft YaHei"/>
              </a:rPr>
              <a:t>项目介绍</a:t>
            </a:r>
            <a:endParaRPr lang="en-US" sz="1100"/>
          </a:p>
        </p:txBody>
      </p:sp>
      <p:sp>
        <p:nvSpPr>
          <p:cNvPr id="17" name="TextBox 9"/>
          <p:cNvSpPr txBox="1"/>
          <p:nvPr/>
        </p:nvSpPr>
        <p:spPr>
          <a:xfrm>
            <a:off x="2873375" y="4774273"/>
            <a:ext cx="2594038" cy="381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2000">
                <a:solidFill>
                  <a:srgbClr val="42464B"/>
                </a:solidFill>
                <a:latin typeface="Microsoft YaHei"/>
                <a:ea typeface="Microsoft YaHei"/>
              </a:rPr>
              <a:t>产品设计</a:t>
            </a:r>
            <a:endParaRPr lang="en-US" sz="1100"/>
          </a:p>
        </p:txBody>
      </p:sp>
      <p:sp>
        <p:nvSpPr>
          <p:cNvPr id="18" name="TextBox 10"/>
          <p:cNvSpPr txBox="1"/>
          <p:nvPr/>
        </p:nvSpPr>
        <p:spPr>
          <a:xfrm>
            <a:off x="6365875" y="4774273"/>
            <a:ext cx="2594038" cy="381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2000">
                <a:solidFill>
                  <a:srgbClr val="42464B"/>
                </a:solidFill>
                <a:latin typeface="Microsoft YaHei"/>
                <a:ea typeface="Microsoft YaHei"/>
              </a:rPr>
              <a:t>团队介绍</a:t>
            </a:r>
            <a:endParaRPr lang="en-US" sz="1100"/>
          </a:p>
        </p:txBody>
      </p:sp>
      <p:cxnSp>
        <p:nvCxnSpPr>
          <p:cNvPr id="19" name="Connector 11"/>
          <p:cNvCxnSpPr/>
          <p:nvPr/>
        </p:nvCxnSpPr>
        <p:spPr>
          <a:xfrm>
            <a:off x="2898775" y="3516973"/>
            <a:ext cx="2438400" cy="0"/>
          </a:xfrm>
          <a:prstGeom prst="straightConnector1">
            <a:avLst/>
          </a:prstGeom>
          <a:solidFill>
            <a:srgbClr val="42464B"/>
          </a:solidFill>
          <a:ln w="12700">
            <a:solidFill>
              <a:srgbClr val="42464B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0" name="Connector 12"/>
          <p:cNvCxnSpPr/>
          <p:nvPr/>
        </p:nvCxnSpPr>
        <p:spPr>
          <a:xfrm>
            <a:off x="6378575" y="5244173"/>
            <a:ext cx="2438400" cy="0"/>
          </a:xfrm>
          <a:prstGeom prst="straightConnector1">
            <a:avLst/>
          </a:prstGeom>
          <a:solidFill>
            <a:srgbClr val="42464B"/>
          </a:solidFill>
          <a:ln w="12700">
            <a:solidFill>
              <a:srgbClr val="42464B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1" name="Connector 13"/>
          <p:cNvCxnSpPr/>
          <p:nvPr/>
        </p:nvCxnSpPr>
        <p:spPr>
          <a:xfrm>
            <a:off x="6378575" y="3516973"/>
            <a:ext cx="2438400" cy="0"/>
          </a:xfrm>
          <a:prstGeom prst="straightConnector1">
            <a:avLst/>
          </a:prstGeom>
          <a:solidFill>
            <a:srgbClr val="42464B"/>
          </a:solidFill>
          <a:ln w="12700">
            <a:solidFill>
              <a:srgbClr val="42464B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22" name="Connector 14"/>
          <p:cNvCxnSpPr/>
          <p:nvPr/>
        </p:nvCxnSpPr>
        <p:spPr>
          <a:xfrm>
            <a:off x="2886075" y="5231473"/>
            <a:ext cx="2438400" cy="0"/>
          </a:xfrm>
          <a:prstGeom prst="straightConnector1">
            <a:avLst/>
          </a:prstGeom>
          <a:solidFill>
            <a:srgbClr val="42464B"/>
          </a:solidFill>
          <a:ln w="12700">
            <a:solidFill>
              <a:srgbClr val="42464B"/>
            </a:solidFill>
            <a:prstDash val="solid"/>
            <a:headEnd type="none" w="med" len="med"/>
            <a:tailEnd type="none" w="med" len="med"/>
          </a:ln>
        </p:spPr>
      </p:cxnSp>
      <p:grpSp>
        <p:nvGrpSpPr>
          <p:cNvPr id="23" name="Group 15"/>
          <p:cNvGrpSpPr/>
          <p:nvPr/>
        </p:nvGrpSpPr>
        <p:grpSpPr>
          <a:xfrm>
            <a:off x="6365478" y="2399840"/>
            <a:ext cx="521565" cy="545238"/>
            <a:chOff x="6365478" y="2399840"/>
            <a:chExt cx="521565" cy="545238"/>
          </a:xfrm>
        </p:grpSpPr>
        <p:sp>
          <p:nvSpPr>
            <p:cNvPr id="24" name="Freeform 23"/>
            <p:cNvSpPr/>
            <p:nvPr/>
          </p:nvSpPr>
          <p:spPr>
            <a:xfrm>
              <a:off x="6390878" y="2425240"/>
              <a:ext cx="496165" cy="519838"/>
            </a:xfrm>
            <a:custGeom>
              <a:avLst/>
              <a:gdLst/>
              <a:ahLst/>
              <a:cxnLst/>
              <a:rect l="l" t="t" r="r" b="b"/>
              <a:pathLst>
                <a:path w="496165" h="519838">
                  <a:moveTo>
                    <a:pt x="397" y="259919"/>
                  </a:moveTo>
                  <a:cubicBezTo>
                    <a:pt x="0" y="171165"/>
                    <a:pt x="47122" y="88983"/>
                    <a:pt x="123919" y="44492"/>
                  </a:cubicBezTo>
                  <a:cubicBezTo>
                    <a:pt x="200716" y="0"/>
                    <a:pt x="295449" y="0"/>
                    <a:pt x="372247" y="44492"/>
                  </a:cubicBezTo>
                  <a:cubicBezTo>
                    <a:pt x="449044" y="88983"/>
                    <a:pt x="496166" y="171165"/>
                    <a:pt x="495769" y="259919"/>
                  </a:cubicBezTo>
                  <a:cubicBezTo>
                    <a:pt x="496166" y="348672"/>
                    <a:pt x="449044" y="430854"/>
                    <a:pt x="372247" y="475346"/>
                  </a:cubicBezTo>
                  <a:cubicBezTo>
                    <a:pt x="295449" y="519838"/>
                    <a:pt x="200716" y="519838"/>
                    <a:pt x="123919" y="475346"/>
                  </a:cubicBezTo>
                  <a:cubicBezTo>
                    <a:pt x="47122" y="430854"/>
                    <a:pt x="0" y="348672"/>
                    <a:pt x="397" y="259919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71C1">
                  <a:alpha val="23921"/>
                </a:srgbClr>
              </a:solidFill>
              <a:prstDash val="solid"/>
              <a:miter/>
            </a:ln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6365478" y="2399840"/>
              <a:ext cx="496165" cy="519838"/>
            </a:xfrm>
            <a:custGeom>
              <a:avLst/>
              <a:gdLst/>
              <a:ahLst/>
              <a:cxnLst/>
              <a:rect l="l" t="t" r="r" b="b"/>
              <a:pathLst>
                <a:path w="496165" h="519838">
                  <a:moveTo>
                    <a:pt x="397" y="259919"/>
                  </a:moveTo>
                  <a:cubicBezTo>
                    <a:pt x="0" y="171165"/>
                    <a:pt x="47122" y="88983"/>
                    <a:pt x="123919" y="44492"/>
                  </a:cubicBezTo>
                  <a:cubicBezTo>
                    <a:pt x="200716" y="0"/>
                    <a:pt x="295449" y="0"/>
                    <a:pt x="372247" y="44492"/>
                  </a:cubicBezTo>
                  <a:cubicBezTo>
                    <a:pt x="449044" y="88983"/>
                    <a:pt x="496166" y="171165"/>
                    <a:pt x="495769" y="259919"/>
                  </a:cubicBezTo>
                  <a:cubicBezTo>
                    <a:pt x="496166" y="348672"/>
                    <a:pt x="449044" y="430854"/>
                    <a:pt x="372247" y="475346"/>
                  </a:cubicBezTo>
                  <a:cubicBezTo>
                    <a:pt x="295449" y="519838"/>
                    <a:pt x="200716" y="519838"/>
                    <a:pt x="123919" y="475346"/>
                  </a:cubicBezTo>
                  <a:cubicBezTo>
                    <a:pt x="47122" y="430854"/>
                    <a:pt x="0" y="348672"/>
                    <a:pt x="397" y="259919"/>
                  </a:cubicBezTo>
                  <a:close/>
                </a:path>
              </a:pathLst>
            </a:custGeom>
            <a:solidFill>
              <a:srgbClr val="0071C1"/>
            </a:solidFill>
          </p:spPr>
          <p:txBody>
            <a:bodyPr lIns="127000" rIns="127000" rtlCol="0" anchor="ctr"/>
            <a:lstStyle/>
            <a:p>
              <a:pPr algn="ctr" latinLnBrk="1">
                <a:lnSpc>
                  <a:spcPct val="113400"/>
                </a:lnSpc>
              </a:pPr>
              <a:r>
                <a:rPr lang="en-US" sz="1400" b="1">
                  <a:solidFill>
                    <a:srgbClr val="FFFFFF"/>
                  </a:solidFill>
                  <a:latin typeface="Microsoft YaHei"/>
                  <a:ea typeface="Microsoft YaHei"/>
                </a:rPr>
                <a:t>02</a:t>
              </a:r>
              <a:endParaRPr lang="en-US" sz="1100"/>
            </a:p>
          </p:txBody>
        </p:sp>
      </p:grpSp>
      <p:grpSp>
        <p:nvGrpSpPr>
          <p:cNvPr id="26" name="Group 16"/>
          <p:cNvGrpSpPr/>
          <p:nvPr/>
        </p:nvGrpSpPr>
        <p:grpSpPr>
          <a:xfrm>
            <a:off x="2911078" y="4114340"/>
            <a:ext cx="521565" cy="545238"/>
            <a:chOff x="2911078" y="4114340"/>
            <a:chExt cx="521565" cy="545238"/>
          </a:xfrm>
        </p:grpSpPr>
        <p:sp>
          <p:nvSpPr>
            <p:cNvPr id="27" name="Freeform 26"/>
            <p:cNvSpPr/>
            <p:nvPr/>
          </p:nvSpPr>
          <p:spPr>
            <a:xfrm>
              <a:off x="2936478" y="4139740"/>
              <a:ext cx="496165" cy="519838"/>
            </a:xfrm>
            <a:custGeom>
              <a:avLst/>
              <a:gdLst/>
              <a:ahLst/>
              <a:cxnLst/>
              <a:rect l="l" t="t" r="r" b="b"/>
              <a:pathLst>
                <a:path w="496165" h="519838">
                  <a:moveTo>
                    <a:pt x="397" y="259919"/>
                  </a:moveTo>
                  <a:cubicBezTo>
                    <a:pt x="0" y="171165"/>
                    <a:pt x="47122" y="88983"/>
                    <a:pt x="123919" y="44492"/>
                  </a:cubicBezTo>
                  <a:cubicBezTo>
                    <a:pt x="200716" y="0"/>
                    <a:pt x="295449" y="0"/>
                    <a:pt x="372247" y="44492"/>
                  </a:cubicBezTo>
                  <a:cubicBezTo>
                    <a:pt x="449044" y="88983"/>
                    <a:pt x="496166" y="171165"/>
                    <a:pt x="495769" y="259919"/>
                  </a:cubicBezTo>
                  <a:cubicBezTo>
                    <a:pt x="496166" y="348672"/>
                    <a:pt x="449044" y="430854"/>
                    <a:pt x="372247" y="475346"/>
                  </a:cubicBezTo>
                  <a:cubicBezTo>
                    <a:pt x="295449" y="519838"/>
                    <a:pt x="200716" y="519838"/>
                    <a:pt x="123919" y="475346"/>
                  </a:cubicBezTo>
                  <a:cubicBezTo>
                    <a:pt x="47122" y="430854"/>
                    <a:pt x="0" y="348672"/>
                    <a:pt x="397" y="259919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71C1">
                  <a:alpha val="23921"/>
                </a:srgbClr>
              </a:solidFill>
              <a:prstDash val="solid"/>
              <a:miter/>
            </a:ln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2911078" y="4114340"/>
              <a:ext cx="496165" cy="519838"/>
            </a:xfrm>
            <a:custGeom>
              <a:avLst/>
              <a:gdLst/>
              <a:ahLst/>
              <a:cxnLst/>
              <a:rect l="l" t="t" r="r" b="b"/>
              <a:pathLst>
                <a:path w="496165" h="519838">
                  <a:moveTo>
                    <a:pt x="397" y="259919"/>
                  </a:moveTo>
                  <a:cubicBezTo>
                    <a:pt x="0" y="171165"/>
                    <a:pt x="47122" y="88983"/>
                    <a:pt x="123919" y="44492"/>
                  </a:cubicBezTo>
                  <a:cubicBezTo>
                    <a:pt x="200716" y="0"/>
                    <a:pt x="295449" y="0"/>
                    <a:pt x="372247" y="44492"/>
                  </a:cubicBezTo>
                  <a:cubicBezTo>
                    <a:pt x="449044" y="88983"/>
                    <a:pt x="496166" y="171165"/>
                    <a:pt x="495769" y="259919"/>
                  </a:cubicBezTo>
                  <a:cubicBezTo>
                    <a:pt x="496166" y="348672"/>
                    <a:pt x="449044" y="430854"/>
                    <a:pt x="372247" y="475346"/>
                  </a:cubicBezTo>
                  <a:cubicBezTo>
                    <a:pt x="295449" y="519838"/>
                    <a:pt x="200716" y="519838"/>
                    <a:pt x="123919" y="475346"/>
                  </a:cubicBezTo>
                  <a:cubicBezTo>
                    <a:pt x="47122" y="430854"/>
                    <a:pt x="0" y="348672"/>
                    <a:pt x="397" y="259919"/>
                  </a:cubicBezTo>
                  <a:close/>
                </a:path>
              </a:pathLst>
            </a:custGeom>
            <a:solidFill>
              <a:srgbClr val="0071C1"/>
            </a:solidFill>
          </p:spPr>
          <p:txBody>
            <a:bodyPr lIns="127000" rIns="127000" rtlCol="0" anchor="ctr"/>
            <a:lstStyle/>
            <a:p>
              <a:pPr algn="ctr" latinLnBrk="1">
                <a:lnSpc>
                  <a:spcPct val="113400"/>
                </a:lnSpc>
              </a:pPr>
              <a:r>
                <a:rPr lang="en-US" sz="1400" b="1">
                  <a:solidFill>
                    <a:srgbClr val="FFFFFF"/>
                  </a:solidFill>
                  <a:latin typeface="Microsoft YaHei"/>
                  <a:ea typeface="Microsoft YaHei"/>
                </a:rPr>
                <a:t>03</a:t>
              </a:r>
              <a:endParaRPr lang="en-US" sz="1100"/>
            </a:p>
          </p:txBody>
        </p:sp>
      </p:grpSp>
      <p:grpSp>
        <p:nvGrpSpPr>
          <p:cNvPr id="29" name="Group 17"/>
          <p:cNvGrpSpPr/>
          <p:nvPr/>
        </p:nvGrpSpPr>
        <p:grpSpPr>
          <a:xfrm>
            <a:off x="6378178" y="4127040"/>
            <a:ext cx="521565" cy="545238"/>
            <a:chOff x="6378178" y="4127040"/>
            <a:chExt cx="521565" cy="545238"/>
          </a:xfrm>
        </p:grpSpPr>
        <p:sp>
          <p:nvSpPr>
            <p:cNvPr id="30" name="Freeform 29"/>
            <p:cNvSpPr/>
            <p:nvPr/>
          </p:nvSpPr>
          <p:spPr>
            <a:xfrm>
              <a:off x="6403578" y="4152440"/>
              <a:ext cx="496165" cy="519838"/>
            </a:xfrm>
            <a:custGeom>
              <a:avLst/>
              <a:gdLst/>
              <a:ahLst/>
              <a:cxnLst/>
              <a:rect l="l" t="t" r="r" b="b"/>
              <a:pathLst>
                <a:path w="496165" h="519838">
                  <a:moveTo>
                    <a:pt x="397" y="259919"/>
                  </a:moveTo>
                  <a:cubicBezTo>
                    <a:pt x="0" y="171165"/>
                    <a:pt x="47122" y="88983"/>
                    <a:pt x="123919" y="44492"/>
                  </a:cubicBezTo>
                  <a:cubicBezTo>
                    <a:pt x="200716" y="0"/>
                    <a:pt x="295449" y="0"/>
                    <a:pt x="372247" y="44492"/>
                  </a:cubicBezTo>
                  <a:cubicBezTo>
                    <a:pt x="449044" y="88983"/>
                    <a:pt x="496166" y="171165"/>
                    <a:pt x="495769" y="259919"/>
                  </a:cubicBezTo>
                  <a:cubicBezTo>
                    <a:pt x="496166" y="348672"/>
                    <a:pt x="449044" y="430854"/>
                    <a:pt x="372247" y="475346"/>
                  </a:cubicBezTo>
                  <a:cubicBezTo>
                    <a:pt x="295449" y="519838"/>
                    <a:pt x="200716" y="519838"/>
                    <a:pt x="123919" y="475346"/>
                  </a:cubicBezTo>
                  <a:cubicBezTo>
                    <a:pt x="47122" y="430854"/>
                    <a:pt x="0" y="348672"/>
                    <a:pt x="397" y="259919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71C1">
                  <a:alpha val="23921"/>
                </a:srgbClr>
              </a:solidFill>
              <a:prstDash val="solid"/>
              <a:miter/>
            </a:ln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6378178" y="4127040"/>
              <a:ext cx="496165" cy="519838"/>
            </a:xfrm>
            <a:custGeom>
              <a:avLst/>
              <a:gdLst/>
              <a:ahLst/>
              <a:cxnLst/>
              <a:rect l="l" t="t" r="r" b="b"/>
              <a:pathLst>
                <a:path w="496165" h="519838">
                  <a:moveTo>
                    <a:pt x="397" y="259919"/>
                  </a:moveTo>
                  <a:cubicBezTo>
                    <a:pt x="0" y="171165"/>
                    <a:pt x="47122" y="88983"/>
                    <a:pt x="123919" y="44492"/>
                  </a:cubicBezTo>
                  <a:cubicBezTo>
                    <a:pt x="200716" y="0"/>
                    <a:pt x="295449" y="0"/>
                    <a:pt x="372247" y="44492"/>
                  </a:cubicBezTo>
                  <a:cubicBezTo>
                    <a:pt x="449044" y="88983"/>
                    <a:pt x="496166" y="171165"/>
                    <a:pt x="495769" y="259919"/>
                  </a:cubicBezTo>
                  <a:cubicBezTo>
                    <a:pt x="496166" y="348672"/>
                    <a:pt x="449044" y="430854"/>
                    <a:pt x="372247" y="475346"/>
                  </a:cubicBezTo>
                  <a:cubicBezTo>
                    <a:pt x="295449" y="519838"/>
                    <a:pt x="200716" y="519838"/>
                    <a:pt x="123919" y="475346"/>
                  </a:cubicBezTo>
                  <a:cubicBezTo>
                    <a:pt x="47122" y="430854"/>
                    <a:pt x="0" y="348672"/>
                    <a:pt x="397" y="259919"/>
                  </a:cubicBezTo>
                  <a:close/>
                </a:path>
              </a:pathLst>
            </a:custGeom>
            <a:solidFill>
              <a:srgbClr val="0071C1"/>
            </a:solidFill>
          </p:spPr>
          <p:txBody>
            <a:bodyPr lIns="127000" rIns="127000" rtlCol="0" anchor="ctr"/>
            <a:lstStyle/>
            <a:p>
              <a:pPr algn="ctr" latinLnBrk="1">
                <a:lnSpc>
                  <a:spcPct val="113400"/>
                </a:lnSpc>
              </a:pPr>
              <a:r>
                <a:rPr lang="en-US" sz="1400" b="1">
                  <a:solidFill>
                    <a:srgbClr val="FFFFFF"/>
                  </a:solidFill>
                  <a:latin typeface="Microsoft YaHei"/>
                  <a:ea typeface="Microsoft YaHei"/>
                </a:rPr>
                <a:t>04</a:t>
              </a:r>
              <a:endParaRPr lang="en-US" sz="1100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Freeform 1"/>
          <p:cNvSpPr/>
          <p:nvPr/>
        </p:nvSpPr>
        <p:spPr>
          <a:xfrm>
            <a:off x="1640951" y="-1083759"/>
            <a:ext cx="8275310" cy="8670130"/>
          </a:xfrm>
          <a:custGeom>
            <a:avLst/>
            <a:gdLst/>
            <a:ahLst/>
            <a:cxnLst/>
            <a:rect l="l" t="t" r="r" b="b"/>
            <a:pathLst>
              <a:path w="8275310" h="8670130">
                <a:moveTo>
                  <a:pt x="6620" y="4335065"/>
                </a:moveTo>
                <a:cubicBezTo>
                  <a:pt x="0" y="2854787"/>
                  <a:pt x="785920" y="1484113"/>
                  <a:pt x="2066786" y="742056"/>
                </a:cubicBezTo>
                <a:cubicBezTo>
                  <a:pt x="3347652" y="0"/>
                  <a:pt x="4927658" y="0"/>
                  <a:pt x="6208524" y="742056"/>
                </a:cubicBezTo>
                <a:cubicBezTo>
                  <a:pt x="7489390" y="1484113"/>
                  <a:pt x="8275310" y="2854787"/>
                  <a:pt x="8268690" y="4335065"/>
                </a:cubicBezTo>
                <a:cubicBezTo>
                  <a:pt x="8275310" y="5815343"/>
                  <a:pt x="7489390" y="7186017"/>
                  <a:pt x="6208524" y="7928073"/>
                </a:cubicBezTo>
                <a:cubicBezTo>
                  <a:pt x="4927658" y="8670130"/>
                  <a:pt x="3347652" y="8670130"/>
                  <a:pt x="2066786" y="7928073"/>
                </a:cubicBezTo>
                <a:cubicBezTo>
                  <a:pt x="785920" y="7186017"/>
                  <a:pt x="0" y="5815343"/>
                  <a:pt x="6620" y="4335065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327" name="TextBox 2"/>
          <p:cNvSpPr txBox="1"/>
          <p:nvPr/>
        </p:nvSpPr>
        <p:spPr>
          <a:xfrm>
            <a:off x="4826000" y="1955800"/>
            <a:ext cx="2463546" cy="1092200"/>
          </a:xfrm>
          <a:prstGeom prst="rect">
            <a:avLst/>
          </a:prstGeom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6000" b="1">
                <a:solidFill>
                  <a:srgbClr val="0071C1"/>
                </a:solidFill>
                <a:latin typeface="Microsoft YaHei"/>
                <a:ea typeface="Microsoft YaHei"/>
              </a:rPr>
              <a:t>感谢！</a:t>
            </a:r>
            <a:endParaRPr lang="en-US" sz="1100"/>
          </a:p>
        </p:txBody>
      </p:sp>
      <p:sp>
        <p:nvSpPr>
          <p:cNvPr id="328" name="Freeform 3"/>
          <p:cNvSpPr/>
          <p:nvPr/>
        </p:nvSpPr>
        <p:spPr>
          <a:xfrm>
            <a:off x="4529709" y="3289300"/>
            <a:ext cx="2497724" cy="3386638"/>
          </a:xfrm>
          <a:custGeom>
            <a:avLst/>
            <a:gdLst/>
            <a:ahLst/>
            <a:cxnLst/>
            <a:rect l="l" t="t" r="r" b="b"/>
            <a:pathLst>
              <a:path w="2497724" h="3386638">
                <a:moveTo>
                  <a:pt x="0" y="0"/>
                </a:moveTo>
                <a:lnTo>
                  <a:pt x="2497724" y="0"/>
                </a:lnTo>
                <a:lnTo>
                  <a:pt x="2497724" y="3386638"/>
                </a:lnTo>
                <a:lnTo>
                  <a:pt x="0" y="3386638"/>
                </a:lnTo>
                <a:close/>
              </a:path>
            </a:pathLst>
          </a:custGeom>
          <a:solidFill>
            <a:srgbClr val="0071C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 animBg="1"/>
      <p:bldP spid="327" grpId="0" animBg="1"/>
      <p:bldP spid="3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"/>
          <p:cNvGrpSpPr/>
          <p:nvPr/>
        </p:nvGrpSpPr>
        <p:grpSpPr>
          <a:xfrm>
            <a:off x="3145511" y="534381"/>
            <a:ext cx="5252063" cy="5458077"/>
            <a:chOff x="3145511" y="534381"/>
            <a:chExt cx="5252063" cy="5458077"/>
          </a:xfrm>
        </p:grpSpPr>
        <p:sp>
          <p:nvSpPr>
            <p:cNvPr id="33" name="Freeform 32"/>
            <p:cNvSpPr/>
            <p:nvPr/>
          </p:nvSpPr>
          <p:spPr>
            <a:xfrm>
              <a:off x="3286353" y="637378"/>
              <a:ext cx="5111221" cy="5355080"/>
            </a:xfrm>
            <a:custGeom>
              <a:avLst/>
              <a:gdLst/>
              <a:ahLst/>
              <a:cxnLst/>
              <a:rect l="l" t="t" r="r" b="b"/>
              <a:pathLst>
                <a:path w="5111221" h="5355080">
                  <a:moveTo>
                    <a:pt x="4089" y="2677541"/>
                  </a:moveTo>
                  <a:cubicBezTo>
                    <a:pt x="0" y="1763251"/>
                    <a:pt x="485421" y="916658"/>
                    <a:pt x="1276544" y="458329"/>
                  </a:cubicBezTo>
                  <a:cubicBezTo>
                    <a:pt x="2067667" y="0"/>
                    <a:pt x="3043553" y="0"/>
                    <a:pt x="3834676" y="458329"/>
                  </a:cubicBezTo>
                  <a:cubicBezTo>
                    <a:pt x="4625800" y="916658"/>
                    <a:pt x="5111221" y="1763251"/>
                    <a:pt x="5107132" y="2677541"/>
                  </a:cubicBezTo>
                  <a:cubicBezTo>
                    <a:pt x="5111221" y="3591830"/>
                    <a:pt x="4625800" y="4438422"/>
                    <a:pt x="3834676" y="4896751"/>
                  </a:cubicBezTo>
                  <a:cubicBezTo>
                    <a:pt x="3043553" y="5355080"/>
                    <a:pt x="2067667" y="5355080"/>
                    <a:pt x="1276544" y="4896751"/>
                  </a:cubicBezTo>
                  <a:cubicBezTo>
                    <a:pt x="485421" y="4438422"/>
                    <a:pt x="0" y="3591830"/>
                    <a:pt x="4089" y="2677541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71C1"/>
              </a:solidFill>
              <a:prstDash val="solid"/>
              <a:miter/>
            </a:ln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3222854" y="573878"/>
              <a:ext cx="5111221" cy="5355080"/>
            </a:xfrm>
            <a:custGeom>
              <a:avLst/>
              <a:gdLst/>
              <a:ahLst/>
              <a:cxnLst/>
              <a:rect l="l" t="t" r="r" b="b"/>
              <a:pathLst>
                <a:path w="5111221" h="5355080">
                  <a:moveTo>
                    <a:pt x="4089" y="2677541"/>
                  </a:moveTo>
                  <a:cubicBezTo>
                    <a:pt x="0" y="1763251"/>
                    <a:pt x="485421" y="916658"/>
                    <a:pt x="1276544" y="458329"/>
                  </a:cubicBezTo>
                  <a:cubicBezTo>
                    <a:pt x="2067668" y="0"/>
                    <a:pt x="3043553" y="0"/>
                    <a:pt x="3834677" y="458329"/>
                  </a:cubicBezTo>
                  <a:cubicBezTo>
                    <a:pt x="4625800" y="916658"/>
                    <a:pt x="5111221" y="1763251"/>
                    <a:pt x="5107132" y="2677541"/>
                  </a:cubicBezTo>
                  <a:cubicBezTo>
                    <a:pt x="5111221" y="3591830"/>
                    <a:pt x="4625800" y="4438422"/>
                    <a:pt x="3834677" y="4896751"/>
                  </a:cubicBezTo>
                  <a:cubicBezTo>
                    <a:pt x="3043553" y="5355080"/>
                    <a:pt x="2067668" y="5355080"/>
                    <a:pt x="1276544" y="4896751"/>
                  </a:cubicBezTo>
                  <a:cubicBezTo>
                    <a:pt x="485421" y="4438422"/>
                    <a:pt x="0" y="3591830"/>
                    <a:pt x="4089" y="2677541"/>
                  </a:cubicBezTo>
                  <a:close/>
                </a:path>
              </a:pathLst>
            </a:custGeom>
            <a:solidFill>
              <a:srgbClr val="0071C1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3145511" y="534381"/>
              <a:ext cx="5111221" cy="5355080"/>
            </a:xfrm>
            <a:custGeom>
              <a:avLst/>
              <a:gdLst/>
              <a:ahLst/>
              <a:cxnLst/>
              <a:rect l="l" t="t" r="r" b="b"/>
              <a:pathLst>
                <a:path w="5111221" h="5355080">
                  <a:moveTo>
                    <a:pt x="4089" y="2677541"/>
                  </a:moveTo>
                  <a:cubicBezTo>
                    <a:pt x="0" y="1763251"/>
                    <a:pt x="485421" y="916658"/>
                    <a:pt x="1276544" y="458329"/>
                  </a:cubicBezTo>
                  <a:cubicBezTo>
                    <a:pt x="2067668" y="0"/>
                    <a:pt x="3043553" y="0"/>
                    <a:pt x="3834677" y="458329"/>
                  </a:cubicBezTo>
                  <a:cubicBezTo>
                    <a:pt x="4625800" y="916658"/>
                    <a:pt x="5111221" y="1763251"/>
                    <a:pt x="5107132" y="2677541"/>
                  </a:cubicBezTo>
                  <a:cubicBezTo>
                    <a:pt x="5111221" y="3591830"/>
                    <a:pt x="4625800" y="4438422"/>
                    <a:pt x="3834677" y="4896751"/>
                  </a:cubicBezTo>
                  <a:cubicBezTo>
                    <a:pt x="3043553" y="5355080"/>
                    <a:pt x="2067668" y="5355080"/>
                    <a:pt x="1276544" y="4896751"/>
                  </a:cubicBezTo>
                  <a:cubicBezTo>
                    <a:pt x="485421" y="4438422"/>
                    <a:pt x="0" y="3591830"/>
                    <a:pt x="4089" y="2677541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71C1">
                  <a:alpha val="29019"/>
                </a:srgbClr>
              </a:solidFill>
              <a:prstDash val="solid"/>
              <a:miter/>
            </a:ln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</p:grpSp>
      <p:sp>
        <p:nvSpPr>
          <p:cNvPr id="36" name="TextBox 2"/>
          <p:cNvSpPr txBox="1"/>
          <p:nvPr/>
        </p:nvSpPr>
        <p:spPr>
          <a:xfrm>
            <a:off x="4521200" y="1968500"/>
            <a:ext cx="2463546" cy="10922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6000" b="1">
                <a:solidFill>
                  <a:srgbClr val="FFFFFF"/>
                </a:solidFill>
                <a:latin typeface="Microsoft YaHei"/>
                <a:ea typeface="Microsoft YaHei"/>
              </a:rPr>
              <a:t>01</a:t>
            </a:r>
            <a:endParaRPr lang="en-US" sz="1100"/>
          </a:p>
        </p:txBody>
      </p:sp>
      <p:sp>
        <p:nvSpPr>
          <p:cNvPr id="37" name="TextBox 3"/>
          <p:cNvSpPr txBox="1"/>
          <p:nvPr/>
        </p:nvSpPr>
        <p:spPr>
          <a:xfrm>
            <a:off x="4457700" y="3492500"/>
            <a:ext cx="2594038" cy="4064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81000"/>
              </a:lnSpc>
            </a:pPr>
            <a:r>
              <a:rPr lang="en-US" sz="3000" b="1">
                <a:solidFill>
                  <a:srgbClr val="FFFFFF"/>
                </a:solidFill>
                <a:latin typeface="Microsoft YaHei"/>
                <a:ea typeface="Microsoft YaHei"/>
              </a:rPr>
              <a:t>时代机遇</a:t>
            </a:r>
            <a:endParaRPr lang="en-US" sz="1100"/>
          </a:p>
        </p:txBody>
      </p:sp>
      <p:sp>
        <p:nvSpPr>
          <p:cNvPr id="38" name="Freeform 4"/>
          <p:cNvSpPr/>
          <p:nvPr/>
        </p:nvSpPr>
        <p:spPr>
          <a:xfrm>
            <a:off x="5245100" y="3086100"/>
            <a:ext cx="1016832" cy="56111"/>
          </a:xfrm>
          <a:custGeom>
            <a:avLst/>
            <a:gdLst/>
            <a:ahLst/>
            <a:cxnLst/>
            <a:rect l="l" t="t" r="r" b="b"/>
            <a:pathLst>
              <a:path w="1016832" h="56111">
                <a:moveTo>
                  <a:pt x="0" y="21849"/>
                </a:moveTo>
                <a:cubicBezTo>
                  <a:pt x="0" y="9782"/>
                  <a:pt x="9782" y="0"/>
                  <a:pt x="21849" y="0"/>
                </a:cubicBezTo>
                <a:lnTo>
                  <a:pt x="994983" y="0"/>
                </a:lnTo>
                <a:lnTo>
                  <a:pt x="994983" y="0"/>
                </a:lnTo>
                <a:cubicBezTo>
                  <a:pt x="1000777" y="0"/>
                  <a:pt x="1006335" y="2302"/>
                  <a:pt x="1010432" y="6399"/>
                </a:cubicBezTo>
                <a:cubicBezTo>
                  <a:pt x="1014530" y="10497"/>
                  <a:pt x="1016832" y="16054"/>
                  <a:pt x="1016832" y="21849"/>
                </a:cubicBezTo>
                <a:lnTo>
                  <a:pt x="1016832" y="34262"/>
                </a:lnTo>
                <a:cubicBezTo>
                  <a:pt x="1016832" y="40057"/>
                  <a:pt x="1014530" y="45614"/>
                  <a:pt x="1010432" y="49712"/>
                </a:cubicBezTo>
                <a:cubicBezTo>
                  <a:pt x="1006335" y="53809"/>
                  <a:pt x="1000777" y="56111"/>
                  <a:pt x="994983" y="56111"/>
                </a:cubicBezTo>
                <a:lnTo>
                  <a:pt x="21849" y="56111"/>
                </a:lnTo>
                <a:cubicBezTo>
                  <a:pt x="16054" y="56111"/>
                  <a:pt x="10497" y="53809"/>
                  <a:pt x="6400" y="49711"/>
                </a:cubicBezTo>
                <a:cubicBezTo>
                  <a:pt x="2302" y="45614"/>
                  <a:pt x="0" y="40057"/>
                  <a:pt x="0" y="34262"/>
                </a:cubicBezTo>
                <a:lnTo>
                  <a:pt x="0" y="21849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6" grpId="0" animBg="1"/>
      <p:bldP spid="37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1"/>
          <p:cNvSpPr/>
          <p:nvPr/>
        </p:nvSpPr>
        <p:spPr>
          <a:xfrm>
            <a:off x="-635000" y="342900"/>
            <a:ext cx="1762928" cy="386198"/>
          </a:xfrm>
          <a:custGeom>
            <a:avLst/>
            <a:gdLst/>
            <a:ahLst/>
            <a:cxnLst/>
            <a:rect l="l" t="t" r="r" b="b"/>
            <a:pathLst>
              <a:path w="1762928" h="386198">
                <a:moveTo>
                  <a:pt x="0" y="0"/>
                </a:moveTo>
                <a:lnTo>
                  <a:pt x="1762928" y="0"/>
                </a:lnTo>
                <a:lnTo>
                  <a:pt x="1584591" y="386198"/>
                </a:lnTo>
                <a:lnTo>
                  <a:pt x="0" y="38619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1C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0" name="TextBox 2"/>
          <p:cNvSpPr txBox="1"/>
          <p:nvPr/>
        </p:nvSpPr>
        <p:spPr>
          <a:xfrm>
            <a:off x="1206500" y="342900"/>
            <a:ext cx="1285558" cy="381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000" b="1">
                <a:solidFill>
                  <a:srgbClr val="0071C1"/>
                </a:solidFill>
                <a:latin typeface="Microsoft YaHei"/>
                <a:ea typeface="Microsoft YaHei"/>
              </a:rPr>
              <a:t>时代机遇</a:t>
            </a:r>
            <a:endParaRPr lang="en-US" sz="1100"/>
          </a:p>
        </p:txBody>
      </p:sp>
      <p:sp>
        <p:nvSpPr>
          <p:cNvPr id="41" name="Freeform 3"/>
          <p:cNvSpPr/>
          <p:nvPr/>
        </p:nvSpPr>
        <p:spPr>
          <a:xfrm>
            <a:off x="2628900" y="342900"/>
            <a:ext cx="9052105" cy="389301"/>
          </a:xfrm>
          <a:custGeom>
            <a:avLst/>
            <a:gdLst/>
            <a:ahLst/>
            <a:cxnLst/>
            <a:rect l="l" t="t" r="r" b="b"/>
            <a:pathLst>
              <a:path w="9052105" h="389301">
                <a:moveTo>
                  <a:pt x="0" y="0"/>
                </a:moveTo>
                <a:lnTo>
                  <a:pt x="9052105" y="0"/>
                </a:lnTo>
                <a:lnTo>
                  <a:pt x="9052105" y="389301"/>
                </a:lnTo>
                <a:lnTo>
                  <a:pt x="0" y="389301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42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732" y="1181227"/>
            <a:ext cx="4132281" cy="5358343"/>
          </a:xfrm>
          <a:prstGeom prst="rect">
            <a:avLst/>
          </a:prstGeom>
        </p:spPr>
      </p:pic>
      <p:sp>
        <p:nvSpPr>
          <p:cNvPr id="43" name="TextBox 5"/>
          <p:cNvSpPr txBox="1"/>
          <p:nvPr/>
        </p:nvSpPr>
        <p:spPr>
          <a:xfrm>
            <a:off x="1127925" y="1828800"/>
            <a:ext cx="2577516" cy="3048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00">
                <a:solidFill>
                  <a:srgbClr val="42464B"/>
                </a:solidFill>
                <a:latin typeface="Microsoft YaHei"/>
                <a:ea typeface="Microsoft YaHei"/>
              </a:rPr>
              <a:t>区块链的价值不容置疑</a:t>
            </a:r>
            <a:endParaRPr lang="en-US" sz="1100"/>
          </a:p>
        </p:txBody>
      </p:sp>
      <p:sp>
        <p:nvSpPr>
          <p:cNvPr id="44" name="TextBox 6"/>
          <p:cNvSpPr txBox="1"/>
          <p:nvPr/>
        </p:nvSpPr>
        <p:spPr>
          <a:xfrm>
            <a:off x="1140358" y="3133725"/>
            <a:ext cx="2485288" cy="3048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00">
                <a:solidFill>
                  <a:srgbClr val="42464B"/>
                </a:solidFill>
                <a:latin typeface="Microsoft YaHei"/>
                <a:ea typeface="Microsoft YaHei"/>
              </a:rPr>
              <a:t>Defi行业发展的现状</a:t>
            </a:r>
            <a:endParaRPr lang="en-US" sz="1100"/>
          </a:p>
        </p:txBody>
      </p:sp>
      <p:sp>
        <p:nvSpPr>
          <p:cNvPr id="45" name="Freeform 7"/>
          <p:cNvSpPr/>
          <p:nvPr/>
        </p:nvSpPr>
        <p:spPr>
          <a:xfrm>
            <a:off x="791934" y="1479740"/>
            <a:ext cx="5667029" cy="1002912"/>
          </a:xfrm>
          <a:custGeom>
            <a:avLst/>
            <a:gdLst/>
            <a:ahLst/>
            <a:cxnLst/>
            <a:rect l="l" t="t" r="r" b="b"/>
            <a:pathLst>
              <a:path w="5667029" h="1002912">
                <a:moveTo>
                  <a:pt x="0" y="115912"/>
                </a:moveTo>
                <a:cubicBezTo>
                  <a:pt x="0" y="85171"/>
                  <a:pt x="12212" y="55688"/>
                  <a:pt x="33950" y="33950"/>
                </a:cubicBezTo>
                <a:cubicBezTo>
                  <a:pt x="55687" y="12213"/>
                  <a:pt x="85170" y="0"/>
                  <a:pt x="115912" y="0"/>
                </a:cubicBezTo>
                <a:lnTo>
                  <a:pt x="5551116" y="0"/>
                </a:lnTo>
                <a:lnTo>
                  <a:pt x="5551116" y="0"/>
                </a:lnTo>
                <a:cubicBezTo>
                  <a:pt x="5581858" y="0"/>
                  <a:pt x="5611341" y="12213"/>
                  <a:pt x="5633079" y="33950"/>
                </a:cubicBezTo>
                <a:cubicBezTo>
                  <a:pt x="5654816" y="55688"/>
                  <a:pt x="5667028" y="85170"/>
                  <a:pt x="5667028" y="115912"/>
                </a:cubicBezTo>
                <a:lnTo>
                  <a:pt x="5667028" y="887000"/>
                </a:lnTo>
                <a:cubicBezTo>
                  <a:pt x="5667028" y="917742"/>
                  <a:pt x="5654816" y="947225"/>
                  <a:pt x="5633079" y="968962"/>
                </a:cubicBezTo>
                <a:cubicBezTo>
                  <a:pt x="5611341" y="990700"/>
                  <a:pt x="5581858" y="1002912"/>
                  <a:pt x="5551116" y="1002912"/>
                </a:cubicBezTo>
                <a:lnTo>
                  <a:pt x="115912" y="1002912"/>
                </a:lnTo>
                <a:cubicBezTo>
                  <a:pt x="85170" y="1002912"/>
                  <a:pt x="55687" y="990700"/>
                  <a:pt x="33950" y="968962"/>
                </a:cubicBezTo>
                <a:cubicBezTo>
                  <a:pt x="12212" y="947225"/>
                  <a:pt x="0" y="917742"/>
                  <a:pt x="0" y="887000"/>
                </a:cubicBezTo>
                <a:lnTo>
                  <a:pt x="0" y="11591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2700">
            <a:solidFill>
              <a:srgbClr val="0071C1"/>
            </a:solidFill>
            <a:prstDash val="sysDash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6" name="Freeform 8"/>
          <p:cNvSpPr/>
          <p:nvPr/>
        </p:nvSpPr>
        <p:spPr>
          <a:xfrm>
            <a:off x="791769" y="2749740"/>
            <a:ext cx="5667029" cy="1002912"/>
          </a:xfrm>
          <a:custGeom>
            <a:avLst/>
            <a:gdLst/>
            <a:ahLst/>
            <a:cxnLst/>
            <a:rect l="l" t="t" r="r" b="b"/>
            <a:pathLst>
              <a:path w="5667029" h="1002912">
                <a:moveTo>
                  <a:pt x="0" y="115912"/>
                </a:moveTo>
                <a:cubicBezTo>
                  <a:pt x="0" y="85171"/>
                  <a:pt x="12212" y="55688"/>
                  <a:pt x="33950" y="33950"/>
                </a:cubicBezTo>
                <a:cubicBezTo>
                  <a:pt x="55687" y="12213"/>
                  <a:pt x="85170" y="0"/>
                  <a:pt x="115912" y="0"/>
                </a:cubicBezTo>
                <a:lnTo>
                  <a:pt x="5551116" y="0"/>
                </a:lnTo>
                <a:lnTo>
                  <a:pt x="5551116" y="0"/>
                </a:lnTo>
                <a:cubicBezTo>
                  <a:pt x="5581858" y="0"/>
                  <a:pt x="5611341" y="12213"/>
                  <a:pt x="5633078" y="33950"/>
                </a:cubicBezTo>
                <a:cubicBezTo>
                  <a:pt x="5654816" y="55688"/>
                  <a:pt x="5667028" y="85170"/>
                  <a:pt x="5667028" y="115912"/>
                </a:cubicBezTo>
                <a:lnTo>
                  <a:pt x="5667028" y="887000"/>
                </a:lnTo>
                <a:cubicBezTo>
                  <a:pt x="5667028" y="917742"/>
                  <a:pt x="5654816" y="947225"/>
                  <a:pt x="5633078" y="968962"/>
                </a:cubicBezTo>
                <a:cubicBezTo>
                  <a:pt x="5611341" y="990700"/>
                  <a:pt x="5581858" y="1002912"/>
                  <a:pt x="5551116" y="1002912"/>
                </a:cubicBezTo>
                <a:lnTo>
                  <a:pt x="115912" y="1002912"/>
                </a:lnTo>
                <a:cubicBezTo>
                  <a:pt x="85170" y="1002912"/>
                  <a:pt x="55687" y="990700"/>
                  <a:pt x="33950" y="968962"/>
                </a:cubicBezTo>
                <a:cubicBezTo>
                  <a:pt x="12212" y="947225"/>
                  <a:pt x="0" y="917742"/>
                  <a:pt x="0" y="887000"/>
                </a:cubicBezTo>
                <a:lnTo>
                  <a:pt x="0" y="115912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2700">
            <a:solidFill>
              <a:srgbClr val="0071C1"/>
            </a:solidFill>
            <a:prstDash val="sysDash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47" name="TextBox 9"/>
          <p:cNvSpPr txBox="1"/>
          <p:nvPr/>
        </p:nvSpPr>
        <p:spPr>
          <a:xfrm>
            <a:off x="1127925" y="4318000"/>
            <a:ext cx="2100364" cy="3048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l" latinLnBrk="1">
              <a:lnSpc>
                <a:spcPct val="113400"/>
              </a:lnSpc>
            </a:pPr>
            <a:r>
              <a:rPr lang="en-US" sz="1600">
                <a:solidFill>
                  <a:srgbClr val="42464B"/>
                </a:solidFill>
                <a:latin typeface="Microsoft YaHei"/>
                <a:ea typeface="Microsoft YaHei"/>
              </a:rPr>
              <a:t>Dex的发展现状</a:t>
            </a:r>
            <a:endParaRPr lang="en-US" sz="1100"/>
          </a:p>
        </p:txBody>
      </p:sp>
      <p:sp>
        <p:nvSpPr>
          <p:cNvPr id="48" name="Freeform 10"/>
          <p:cNvSpPr/>
          <p:nvPr/>
        </p:nvSpPr>
        <p:spPr>
          <a:xfrm>
            <a:off x="791769" y="3968941"/>
            <a:ext cx="5667029" cy="1002912"/>
          </a:xfrm>
          <a:custGeom>
            <a:avLst/>
            <a:gdLst/>
            <a:ahLst/>
            <a:cxnLst/>
            <a:rect l="l" t="t" r="r" b="b"/>
            <a:pathLst>
              <a:path w="5667029" h="1002912">
                <a:moveTo>
                  <a:pt x="0" y="115911"/>
                </a:moveTo>
                <a:cubicBezTo>
                  <a:pt x="0" y="85170"/>
                  <a:pt x="12212" y="55687"/>
                  <a:pt x="33950" y="33949"/>
                </a:cubicBezTo>
                <a:cubicBezTo>
                  <a:pt x="55687" y="12212"/>
                  <a:pt x="85170" y="0"/>
                  <a:pt x="115912" y="0"/>
                </a:cubicBezTo>
                <a:lnTo>
                  <a:pt x="5551116" y="0"/>
                </a:lnTo>
                <a:lnTo>
                  <a:pt x="5551116" y="0"/>
                </a:lnTo>
                <a:cubicBezTo>
                  <a:pt x="5581858" y="0"/>
                  <a:pt x="5611341" y="12212"/>
                  <a:pt x="5633078" y="33949"/>
                </a:cubicBezTo>
                <a:cubicBezTo>
                  <a:pt x="5654816" y="55687"/>
                  <a:pt x="5667028" y="85170"/>
                  <a:pt x="5667028" y="115911"/>
                </a:cubicBezTo>
                <a:lnTo>
                  <a:pt x="5667028" y="886999"/>
                </a:lnTo>
                <a:cubicBezTo>
                  <a:pt x="5667028" y="917741"/>
                  <a:pt x="5654816" y="947224"/>
                  <a:pt x="5633078" y="968961"/>
                </a:cubicBezTo>
                <a:cubicBezTo>
                  <a:pt x="5611341" y="990699"/>
                  <a:pt x="5581858" y="1002911"/>
                  <a:pt x="5551116" y="1002911"/>
                </a:cubicBezTo>
                <a:lnTo>
                  <a:pt x="115912" y="1002911"/>
                </a:lnTo>
                <a:cubicBezTo>
                  <a:pt x="85170" y="1002911"/>
                  <a:pt x="55687" y="990699"/>
                  <a:pt x="33950" y="968961"/>
                </a:cubicBezTo>
                <a:cubicBezTo>
                  <a:pt x="12212" y="947224"/>
                  <a:pt x="0" y="917741"/>
                  <a:pt x="0" y="886999"/>
                </a:cubicBezTo>
                <a:lnTo>
                  <a:pt x="0" y="115911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2700">
            <a:solidFill>
              <a:srgbClr val="0071C1"/>
            </a:solidFill>
            <a:prstDash val="sysDash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1"/>
          <p:cNvGrpSpPr/>
          <p:nvPr/>
        </p:nvGrpSpPr>
        <p:grpSpPr>
          <a:xfrm>
            <a:off x="3004487" y="802400"/>
            <a:ext cx="6258278" cy="984842"/>
            <a:chOff x="3004487" y="802400"/>
            <a:chExt cx="6258278" cy="984842"/>
          </a:xfrm>
        </p:grpSpPr>
        <p:sp>
          <p:nvSpPr>
            <p:cNvPr id="50" name="Freeform 49"/>
            <p:cNvSpPr/>
            <p:nvPr/>
          </p:nvSpPr>
          <p:spPr>
            <a:xfrm>
              <a:off x="3894239" y="863676"/>
              <a:ext cx="5368526" cy="872215"/>
            </a:xfrm>
            <a:custGeom>
              <a:avLst/>
              <a:gdLst/>
              <a:ahLst/>
              <a:cxnLst/>
              <a:rect l="l" t="t" r="r" b="b"/>
              <a:pathLst>
                <a:path w="5368526" h="872215">
                  <a:moveTo>
                    <a:pt x="0" y="436107"/>
                  </a:moveTo>
                  <a:cubicBezTo>
                    <a:pt x="0" y="195252"/>
                    <a:pt x="195252" y="0"/>
                    <a:pt x="436107" y="0"/>
                  </a:cubicBezTo>
                  <a:lnTo>
                    <a:pt x="4932419" y="0"/>
                  </a:lnTo>
                  <a:cubicBezTo>
                    <a:pt x="5173274" y="0"/>
                    <a:pt x="5368526" y="195252"/>
                    <a:pt x="5368526" y="436107"/>
                  </a:cubicBezTo>
                  <a:lnTo>
                    <a:pt x="5368526" y="436107"/>
                  </a:lnTo>
                  <a:cubicBezTo>
                    <a:pt x="5368526" y="676963"/>
                    <a:pt x="5173274" y="872215"/>
                    <a:pt x="4932419" y="872215"/>
                  </a:cubicBezTo>
                  <a:lnTo>
                    <a:pt x="436107" y="872215"/>
                  </a:lnTo>
                  <a:cubicBezTo>
                    <a:pt x="195252" y="872215"/>
                    <a:pt x="0" y="676963"/>
                    <a:pt x="0" y="436107"/>
                  </a:cubicBezTo>
                  <a:lnTo>
                    <a:pt x="0" y="436107"/>
                  </a:lnTo>
                  <a:close/>
                </a:path>
              </a:pathLst>
            </a:custGeom>
            <a:solidFill>
              <a:srgbClr val="0071C1"/>
            </a:solidFill>
          </p:spPr>
          <p:txBody>
            <a:bodyPr lIns="127000" rIns="127000" rtlCol="0" anchor="ctr"/>
            <a:lstStyle/>
            <a:p>
              <a:pPr algn="l" latinLnBrk="1">
                <a:lnSpc>
                  <a:spcPct val="113400"/>
                </a:lnSpc>
              </a:pPr>
              <a:r>
                <a:rPr lang="en-US" sz="1600">
                  <a:solidFill>
                    <a:srgbClr val="42464B"/>
                  </a:solidFill>
                  <a:latin typeface="Microsoft YaHei"/>
                  <a:ea typeface="Microsoft YaHei"/>
                </a:rPr>
                <a:t>区块链的价值不容置疑</a:t>
              </a:r>
              <a:endParaRPr lang="en-US" sz="110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3004487" y="802400"/>
              <a:ext cx="939995" cy="984842"/>
            </a:xfrm>
            <a:custGeom>
              <a:avLst/>
              <a:gdLst/>
              <a:ahLst/>
              <a:cxnLst/>
              <a:rect l="l" t="t" r="r" b="b"/>
              <a:pathLst>
                <a:path w="939995" h="984842">
                  <a:moveTo>
                    <a:pt x="752" y="492422"/>
                  </a:moveTo>
                  <a:cubicBezTo>
                    <a:pt x="0" y="324276"/>
                    <a:pt x="89273" y="168581"/>
                    <a:pt x="234767" y="84291"/>
                  </a:cubicBezTo>
                  <a:cubicBezTo>
                    <a:pt x="380261" y="0"/>
                    <a:pt x="559734" y="0"/>
                    <a:pt x="705228" y="84291"/>
                  </a:cubicBezTo>
                  <a:cubicBezTo>
                    <a:pt x="850722" y="168581"/>
                    <a:pt x="939995" y="324276"/>
                    <a:pt x="939243" y="492422"/>
                  </a:cubicBezTo>
                  <a:cubicBezTo>
                    <a:pt x="939995" y="660567"/>
                    <a:pt x="850722" y="816262"/>
                    <a:pt x="705228" y="900552"/>
                  </a:cubicBezTo>
                  <a:cubicBezTo>
                    <a:pt x="559734" y="984843"/>
                    <a:pt x="380261" y="984843"/>
                    <a:pt x="234767" y="900552"/>
                  </a:cubicBezTo>
                  <a:cubicBezTo>
                    <a:pt x="89273" y="816262"/>
                    <a:pt x="0" y="660567"/>
                    <a:pt x="752" y="49242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0071C1"/>
              </a:solidFill>
              <a:prstDash val="solid"/>
              <a:miter/>
            </a:ln>
          </p:spPr>
          <p:txBody>
            <a:bodyPr lIns="127000" rIns="127000" rtlCol="0" anchor="ctr"/>
            <a:lstStyle/>
            <a:p>
              <a:pPr algn="ctr" latinLnBrk="1">
                <a:lnSpc>
                  <a:spcPct val="113400"/>
                </a:lnSpc>
              </a:pPr>
              <a:r>
                <a:rPr lang="en-US" sz="2400" b="1">
                  <a:solidFill>
                    <a:srgbClr val="0071C1"/>
                  </a:solidFill>
                  <a:latin typeface="Microsoft YaHei"/>
                  <a:ea typeface="Microsoft YaHei"/>
                </a:rPr>
                <a:t>01</a:t>
              </a:r>
              <a:endParaRPr lang="en-US" sz="1100"/>
            </a:p>
          </p:txBody>
        </p:sp>
      </p:grpSp>
      <p:sp>
        <p:nvSpPr>
          <p:cNvPr id="52" name="Freeform 2"/>
          <p:cNvSpPr/>
          <p:nvPr/>
        </p:nvSpPr>
        <p:spPr>
          <a:xfrm>
            <a:off x="-635000" y="342900"/>
            <a:ext cx="1762928" cy="386198"/>
          </a:xfrm>
          <a:custGeom>
            <a:avLst/>
            <a:gdLst/>
            <a:ahLst/>
            <a:cxnLst/>
            <a:rect l="l" t="t" r="r" b="b"/>
            <a:pathLst>
              <a:path w="1762928" h="386198">
                <a:moveTo>
                  <a:pt x="0" y="0"/>
                </a:moveTo>
                <a:lnTo>
                  <a:pt x="1762928" y="0"/>
                </a:lnTo>
                <a:lnTo>
                  <a:pt x="1584591" y="386198"/>
                </a:lnTo>
                <a:lnTo>
                  <a:pt x="0" y="38619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1C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53" name="TextBox 3"/>
          <p:cNvSpPr txBox="1"/>
          <p:nvPr/>
        </p:nvSpPr>
        <p:spPr>
          <a:xfrm>
            <a:off x="1206500" y="342900"/>
            <a:ext cx="1285558" cy="381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000" b="1">
                <a:solidFill>
                  <a:srgbClr val="0071C1"/>
                </a:solidFill>
                <a:latin typeface="Microsoft YaHei"/>
                <a:ea typeface="Microsoft YaHei"/>
              </a:rPr>
              <a:t>时代机遇</a:t>
            </a:r>
            <a:endParaRPr lang="en-US" sz="1100"/>
          </a:p>
        </p:txBody>
      </p:sp>
      <p:sp>
        <p:nvSpPr>
          <p:cNvPr id="54" name="Freeform 4"/>
          <p:cNvSpPr/>
          <p:nvPr/>
        </p:nvSpPr>
        <p:spPr>
          <a:xfrm>
            <a:off x="2628900" y="342900"/>
            <a:ext cx="9052105" cy="389301"/>
          </a:xfrm>
          <a:custGeom>
            <a:avLst/>
            <a:gdLst/>
            <a:ahLst/>
            <a:cxnLst/>
            <a:rect l="l" t="t" r="r" b="b"/>
            <a:pathLst>
              <a:path w="9052105" h="389301">
                <a:moveTo>
                  <a:pt x="0" y="0"/>
                </a:moveTo>
                <a:lnTo>
                  <a:pt x="9052105" y="0"/>
                </a:lnTo>
                <a:lnTo>
                  <a:pt x="9052105" y="389301"/>
                </a:lnTo>
                <a:lnTo>
                  <a:pt x="0" y="389301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5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76" y="2347735"/>
            <a:ext cx="5778500" cy="3229336"/>
          </a:xfrm>
          <a:prstGeom prst="rect">
            <a:avLst/>
          </a:prstGeom>
        </p:spPr>
      </p:pic>
      <p:pic>
        <p:nvPicPr>
          <p:cNvPr id="5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1938477"/>
            <a:ext cx="5778500" cy="380192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1"/>
          <p:cNvGrpSpPr/>
          <p:nvPr/>
        </p:nvGrpSpPr>
        <p:grpSpPr>
          <a:xfrm>
            <a:off x="3004487" y="802400"/>
            <a:ext cx="6258278" cy="984842"/>
            <a:chOff x="3004487" y="802400"/>
            <a:chExt cx="6258278" cy="984842"/>
          </a:xfrm>
        </p:grpSpPr>
        <p:sp>
          <p:nvSpPr>
            <p:cNvPr id="58" name="Freeform 57"/>
            <p:cNvSpPr/>
            <p:nvPr/>
          </p:nvSpPr>
          <p:spPr>
            <a:xfrm>
              <a:off x="3894239" y="863676"/>
              <a:ext cx="5368526" cy="872215"/>
            </a:xfrm>
            <a:custGeom>
              <a:avLst/>
              <a:gdLst/>
              <a:ahLst/>
              <a:cxnLst/>
              <a:rect l="l" t="t" r="r" b="b"/>
              <a:pathLst>
                <a:path w="5368526" h="872215">
                  <a:moveTo>
                    <a:pt x="0" y="436107"/>
                  </a:moveTo>
                  <a:cubicBezTo>
                    <a:pt x="0" y="195252"/>
                    <a:pt x="195252" y="0"/>
                    <a:pt x="436107" y="0"/>
                  </a:cubicBezTo>
                  <a:lnTo>
                    <a:pt x="4932419" y="0"/>
                  </a:lnTo>
                  <a:cubicBezTo>
                    <a:pt x="5173274" y="0"/>
                    <a:pt x="5368526" y="195252"/>
                    <a:pt x="5368526" y="436107"/>
                  </a:cubicBezTo>
                  <a:lnTo>
                    <a:pt x="5368526" y="436107"/>
                  </a:lnTo>
                  <a:cubicBezTo>
                    <a:pt x="5368526" y="676963"/>
                    <a:pt x="5173274" y="872215"/>
                    <a:pt x="4932419" y="872215"/>
                  </a:cubicBezTo>
                  <a:lnTo>
                    <a:pt x="436107" y="872215"/>
                  </a:lnTo>
                  <a:cubicBezTo>
                    <a:pt x="195252" y="872215"/>
                    <a:pt x="0" y="676963"/>
                    <a:pt x="0" y="436107"/>
                  </a:cubicBezTo>
                  <a:lnTo>
                    <a:pt x="0" y="436107"/>
                  </a:lnTo>
                  <a:close/>
                </a:path>
              </a:pathLst>
            </a:custGeom>
            <a:solidFill>
              <a:srgbClr val="0071C1"/>
            </a:solidFill>
          </p:spPr>
          <p:txBody>
            <a:bodyPr lIns="127000" rIns="127000" rtlCol="0" anchor="ctr"/>
            <a:lstStyle/>
            <a:p>
              <a:pPr algn="l" latinLnBrk="1">
                <a:lnSpc>
                  <a:spcPct val="113400"/>
                </a:lnSpc>
              </a:pPr>
              <a:r>
                <a:rPr lang="en-US" sz="1600">
                  <a:solidFill>
                    <a:srgbClr val="42464B"/>
                  </a:solidFill>
                  <a:latin typeface="Microsoft YaHei"/>
                  <a:ea typeface="Microsoft YaHei"/>
                </a:rPr>
                <a:t>区块链的价值不容置疑</a:t>
              </a:r>
              <a:endParaRPr lang="en-US" sz="1100"/>
            </a:p>
          </p:txBody>
        </p:sp>
        <p:sp>
          <p:nvSpPr>
            <p:cNvPr id="59" name="Freeform 58"/>
            <p:cNvSpPr/>
            <p:nvPr/>
          </p:nvSpPr>
          <p:spPr>
            <a:xfrm>
              <a:off x="3004487" y="802400"/>
              <a:ext cx="939995" cy="984842"/>
            </a:xfrm>
            <a:custGeom>
              <a:avLst/>
              <a:gdLst/>
              <a:ahLst/>
              <a:cxnLst/>
              <a:rect l="l" t="t" r="r" b="b"/>
              <a:pathLst>
                <a:path w="939995" h="984842">
                  <a:moveTo>
                    <a:pt x="752" y="492422"/>
                  </a:moveTo>
                  <a:cubicBezTo>
                    <a:pt x="0" y="324276"/>
                    <a:pt x="89273" y="168581"/>
                    <a:pt x="234767" y="84291"/>
                  </a:cubicBezTo>
                  <a:cubicBezTo>
                    <a:pt x="380261" y="0"/>
                    <a:pt x="559734" y="0"/>
                    <a:pt x="705228" y="84291"/>
                  </a:cubicBezTo>
                  <a:cubicBezTo>
                    <a:pt x="850722" y="168581"/>
                    <a:pt x="939995" y="324276"/>
                    <a:pt x="939243" y="492422"/>
                  </a:cubicBezTo>
                  <a:cubicBezTo>
                    <a:pt x="939995" y="660567"/>
                    <a:pt x="850722" y="816262"/>
                    <a:pt x="705228" y="900552"/>
                  </a:cubicBezTo>
                  <a:cubicBezTo>
                    <a:pt x="559734" y="984843"/>
                    <a:pt x="380261" y="984843"/>
                    <a:pt x="234767" y="900552"/>
                  </a:cubicBezTo>
                  <a:cubicBezTo>
                    <a:pt x="89273" y="816262"/>
                    <a:pt x="0" y="660567"/>
                    <a:pt x="752" y="492422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0071C1"/>
              </a:solidFill>
              <a:prstDash val="solid"/>
              <a:miter/>
            </a:ln>
          </p:spPr>
          <p:txBody>
            <a:bodyPr lIns="127000" rIns="127000" rtlCol="0" anchor="ctr"/>
            <a:lstStyle/>
            <a:p>
              <a:pPr algn="ctr" latinLnBrk="1">
                <a:lnSpc>
                  <a:spcPct val="113400"/>
                </a:lnSpc>
              </a:pPr>
              <a:r>
                <a:rPr lang="en-US" sz="2400" b="1">
                  <a:solidFill>
                    <a:srgbClr val="0071C1"/>
                  </a:solidFill>
                  <a:latin typeface="Microsoft YaHei"/>
                  <a:ea typeface="Microsoft YaHei"/>
                </a:rPr>
                <a:t>01</a:t>
              </a:r>
              <a:endParaRPr lang="en-US" sz="1100"/>
            </a:p>
          </p:txBody>
        </p:sp>
      </p:grpSp>
      <p:sp>
        <p:nvSpPr>
          <p:cNvPr id="60" name="Freeform 2"/>
          <p:cNvSpPr/>
          <p:nvPr/>
        </p:nvSpPr>
        <p:spPr>
          <a:xfrm>
            <a:off x="-635000" y="342900"/>
            <a:ext cx="1762928" cy="386198"/>
          </a:xfrm>
          <a:custGeom>
            <a:avLst/>
            <a:gdLst/>
            <a:ahLst/>
            <a:cxnLst/>
            <a:rect l="l" t="t" r="r" b="b"/>
            <a:pathLst>
              <a:path w="1762928" h="386198">
                <a:moveTo>
                  <a:pt x="0" y="0"/>
                </a:moveTo>
                <a:lnTo>
                  <a:pt x="1762928" y="0"/>
                </a:lnTo>
                <a:lnTo>
                  <a:pt x="1584591" y="386198"/>
                </a:lnTo>
                <a:lnTo>
                  <a:pt x="0" y="38619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1C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1" name="TextBox 3"/>
          <p:cNvSpPr txBox="1"/>
          <p:nvPr/>
        </p:nvSpPr>
        <p:spPr>
          <a:xfrm>
            <a:off x="1206500" y="342900"/>
            <a:ext cx="1285558" cy="381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000" b="1">
                <a:solidFill>
                  <a:srgbClr val="0071C1"/>
                </a:solidFill>
                <a:latin typeface="Microsoft YaHei"/>
                <a:ea typeface="Microsoft YaHei"/>
              </a:rPr>
              <a:t>时代机遇</a:t>
            </a:r>
            <a:endParaRPr lang="en-US" sz="1100"/>
          </a:p>
        </p:txBody>
      </p:sp>
      <p:sp>
        <p:nvSpPr>
          <p:cNvPr id="62" name="Freeform 4"/>
          <p:cNvSpPr/>
          <p:nvPr/>
        </p:nvSpPr>
        <p:spPr>
          <a:xfrm>
            <a:off x="2628900" y="342900"/>
            <a:ext cx="9052105" cy="389301"/>
          </a:xfrm>
          <a:custGeom>
            <a:avLst/>
            <a:gdLst/>
            <a:ahLst/>
            <a:cxnLst/>
            <a:rect l="l" t="t" r="r" b="b"/>
            <a:pathLst>
              <a:path w="9052105" h="389301">
                <a:moveTo>
                  <a:pt x="0" y="0"/>
                </a:moveTo>
                <a:lnTo>
                  <a:pt x="9052105" y="0"/>
                </a:lnTo>
                <a:lnTo>
                  <a:pt x="9052105" y="389301"/>
                </a:lnTo>
                <a:lnTo>
                  <a:pt x="0" y="389301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63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0" y="2184400"/>
            <a:ext cx="5778500" cy="3854319"/>
          </a:xfrm>
          <a:prstGeom prst="rect">
            <a:avLst/>
          </a:prstGeom>
        </p:spPr>
      </p:pic>
      <p:pic>
        <p:nvPicPr>
          <p:cNvPr id="6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56" y="2346084"/>
            <a:ext cx="5778500" cy="323264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1"/>
          <p:cNvGrpSpPr/>
          <p:nvPr/>
        </p:nvGrpSpPr>
        <p:grpSpPr>
          <a:xfrm>
            <a:off x="3201172" y="975654"/>
            <a:ext cx="6258278" cy="984842"/>
            <a:chOff x="3201172" y="975654"/>
            <a:chExt cx="6258278" cy="984842"/>
          </a:xfrm>
        </p:grpSpPr>
        <p:sp>
          <p:nvSpPr>
            <p:cNvPr id="66" name="Freeform 65"/>
            <p:cNvSpPr/>
            <p:nvPr/>
          </p:nvSpPr>
          <p:spPr>
            <a:xfrm>
              <a:off x="4090924" y="1036930"/>
              <a:ext cx="5368526" cy="872215"/>
            </a:xfrm>
            <a:custGeom>
              <a:avLst/>
              <a:gdLst/>
              <a:ahLst/>
              <a:cxnLst/>
              <a:rect l="l" t="t" r="r" b="b"/>
              <a:pathLst>
                <a:path w="5368526" h="872215">
                  <a:moveTo>
                    <a:pt x="0" y="436107"/>
                  </a:moveTo>
                  <a:cubicBezTo>
                    <a:pt x="0" y="195252"/>
                    <a:pt x="195252" y="0"/>
                    <a:pt x="436107" y="0"/>
                  </a:cubicBezTo>
                  <a:lnTo>
                    <a:pt x="4932419" y="0"/>
                  </a:lnTo>
                  <a:cubicBezTo>
                    <a:pt x="5173274" y="0"/>
                    <a:pt x="5368526" y="195252"/>
                    <a:pt x="5368526" y="436107"/>
                  </a:cubicBezTo>
                  <a:lnTo>
                    <a:pt x="5368526" y="436107"/>
                  </a:lnTo>
                  <a:cubicBezTo>
                    <a:pt x="5368526" y="676962"/>
                    <a:pt x="5173274" y="872214"/>
                    <a:pt x="4932419" y="872214"/>
                  </a:cubicBezTo>
                  <a:lnTo>
                    <a:pt x="436107" y="872214"/>
                  </a:lnTo>
                  <a:cubicBezTo>
                    <a:pt x="195252" y="872214"/>
                    <a:pt x="0" y="676962"/>
                    <a:pt x="0" y="436107"/>
                  </a:cubicBezTo>
                  <a:lnTo>
                    <a:pt x="0" y="436107"/>
                  </a:lnTo>
                  <a:close/>
                </a:path>
              </a:pathLst>
            </a:custGeom>
            <a:solidFill>
              <a:srgbClr val="0071C1"/>
            </a:solidFill>
          </p:spPr>
          <p:txBody>
            <a:bodyPr lIns="127000" rIns="127000" rtlCol="0" anchor="ctr"/>
            <a:lstStyle/>
            <a:p>
              <a:pPr algn="l" latinLnBrk="1">
                <a:lnSpc>
                  <a:spcPct val="113400"/>
                </a:lnSpc>
              </a:pPr>
              <a:r>
                <a:rPr lang="en-US" sz="1600">
                  <a:solidFill>
                    <a:srgbClr val="42464B"/>
                  </a:solidFill>
                  <a:latin typeface="Microsoft YaHei"/>
                  <a:ea typeface="Microsoft YaHei"/>
                </a:rPr>
                <a:t>Defi行业发展的现状</a:t>
              </a:r>
              <a:endParaRPr lang="en-US" sz="1100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3201172" y="975654"/>
              <a:ext cx="939995" cy="984842"/>
            </a:xfrm>
            <a:custGeom>
              <a:avLst/>
              <a:gdLst/>
              <a:ahLst/>
              <a:cxnLst/>
              <a:rect l="l" t="t" r="r" b="b"/>
              <a:pathLst>
                <a:path w="939995" h="984842">
                  <a:moveTo>
                    <a:pt x="752" y="492421"/>
                  </a:moveTo>
                  <a:cubicBezTo>
                    <a:pt x="0" y="324276"/>
                    <a:pt x="89273" y="168581"/>
                    <a:pt x="234767" y="84290"/>
                  </a:cubicBezTo>
                  <a:cubicBezTo>
                    <a:pt x="380261" y="0"/>
                    <a:pt x="559734" y="0"/>
                    <a:pt x="705228" y="84290"/>
                  </a:cubicBezTo>
                  <a:cubicBezTo>
                    <a:pt x="850722" y="168581"/>
                    <a:pt x="939995" y="324276"/>
                    <a:pt x="939243" y="492421"/>
                  </a:cubicBezTo>
                  <a:cubicBezTo>
                    <a:pt x="939995" y="660566"/>
                    <a:pt x="850722" y="816261"/>
                    <a:pt x="705228" y="900552"/>
                  </a:cubicBezTo>
                  <a:cubicBezTo>
                    <a:pt x="559734" y="984842"/>
                    <a:pt x="380261" y="984842"/>
                    <a:pt x="234767" y="900552"/>
                  </a:cubicBezTo>
                  <a:cubicBezTo>
                    <a:pt x="89273" y="816261"/>
                    <a:pt x="0" y="660566"/>
                    <a:pt x="752" y="492421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0071C1"/>
              </a:solidFill>
              <a:prstDash val="solid"/>
              <a:miter/>
            </a:ln>
          </p:spPr>
          <p:txBody>
            <a:bodyPr lIns="127000" rIns="127000" rtlCol="0" anchor="ctr"/>
            <a:lstStyle/>
            <a:p>
              <a:pPr algn="ctr" latinLnBrk="1">
                <a:lnSpc>
                  <a:spcPct val="113400"/>
                </a:lnSpc>
              </a:pPr>
              <a:r>
                <a:rPr lang="en-US" sz="2400" b="1">
                  <a:solidFill>
                    <a:srgbClr val="0071C1"/>
                  </a:solidFill>
                  <a:latin typeface="Microsoft YaHei"/>
                  <a:ea typeface="Microsoft YaHei"/>
                </a:rPr>
                <a:t>02</a:t>
              </a:r>
              <a:endParaRPr lang="en-US" sz="1100"/>
            </a:p>
          </p:txBody>
        </p:sp>
      </p:grpSp>
      <p:sp>
        <p:nvSpPr>
          <p:cNvPr id="68" name="Freeform 2"/>
          <p:cNvSpPr/>
          <p:nvPr/>
        </p:nvSpPr>
        <p:spPr>
          <a:xfrm>
            <a:off x="-635000" y="342900"/>
            <a:ext cx="1762928" cy="386198"/>
          </a:xfrm>
          <a:custGeom>
            <a:avLst/>
            <a:gdLst/>
            <a:ahLst/>
            <a:cxnLst/>
            <a:rect l="l" t="t" r="r" b="b"/>
            <a:pathLst>
              <a:path w="1762928" h="386198">
                <a:moveTo>
                  <a:pt x="0" y="0"/>
                </a:moveTo>
                <a:lnTo>
                  <a:pt x="1762928" y="0"/>
                </a:lnTo>
                <a:lnTo>
                  <a:pt x="1584591" y="386198"/>
                </a:lnTo>
                <a:lnTo>
                  <a:pt x="0" y="38619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1C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69" name="TextBox 3"/>
          <p:cNvSpPr txBox="1"/>
          <p:nvPr/>
        </p:nvSpPr>
        <p:spPr>
          <a:xfrm>
            <a:off x="1206500" y="342900"/>
            <a:ext cx="1285558" cy="381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000" b="1">
                <a:solidFill>
                  <a:srgbClr val="0071C1"/>
                </a:solidFill>
                <a:latin typeface="Microsoft YaHei"/>
                <a:ea typeface="Microsoft YaHei"/>
              </a:rPr>
              <a:t>时代机遇</a:t>
            </a:r>
            <a:endParaRPr lang="en-US" sz="1100"/>
          </a:p>
        </p:txBody>
      </p:sp>
      <p:sp>
        <p:nvSpPr>
          <p:cNvPr id="70" name="Freeform 4"/>
          <p:cNvSpPr/>
          <p:nvPr/>
        </p:nvSpPr>
        <p:spPr>
          <a:xfrm>
            <a:off x="2628900" y="342900"/>
            <a:ext cx="9052105" cy="389301"/>
          </a:xfrm>
          <a:custGeom>
            <a:avLst/>
            <a:gdLst/>
            <a:ahLst/>
            <a:cxnLst/>
            <a:rect l="l" t="t" r="r" b="b"/>
            <a:pathLst>
              <a:path w="9052105" h="389301">
                <a:moveTo>
                  <a:pt x="0" y="0"/>
                </a:moveTo>
                <a:lnTo>
                  <a:pt x="9052105" y="0"/>
                </a:lnTo>
                <a:lnTo>
                  <a:pt x="9052105" y="389301"/>
                </a:lnTo>
                <a:lnTo>
                  <a:pt x="0" y="389301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71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68" y="1937385"/>
            <a:ext cx="5435069" cy="3809273"/>
          </a:xfrm>
          <a:prstGeom prst="rect">
            <a:avLst/>
          </a:prstGeom>
        </p:spPr>
      </p:pic>
      <p:pic>
        <p:nvPicPr>
          <p:cNvPr id="72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50" y="2269642"/>
            <a:ext cx="5778500" cy="326113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8" grpId="0" animBg="1"/>
      <p:bldP spid="69" grpId="0" animBg="1"/>
      <p:bldP spid="70" grpId="0" animBg="1"/>
      <p:bldP spid="71" grpId="0" animBg="1"/>
      <p:bldP spid="7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1"/>
          <p:cNvGrpSpPr/>
          <p:nvPr/>
        </p:nvGrpSpPr>
        <p:grpSpPr>
          <a:xfrm>
            <a:off x="4685548" y="1602424"/>
            <a:ext cx="6266406" cy="984842"/>
            <a:chOff x="4685548" y="1602424"/>
            <a:chExt cx="6266406" cy="984842"/>
          </a:xfrm>
        </p:grpSpPr>
        <p:sp>
          <p:nvSpPr>
            <p:cNvPr id="74" name="Freeform 73"/>
            <p:cNvSpPr/>
            <p:nvPr/>
          </p:nvSpPr>
          <p:spPr>
            <a:xfrm>
              <a:off x="5583428" y="1667789"/>
              <a:ext cx="5368526" cy="872215"/>
            </a:xfrm>
            <a:custGeom>
              <a:avLst/>
              <a:gdLst/>
              <a:ahLst/>
              <a:cxnLst/>
              <a:rect l="l" t="t" r="r" b="b"/>
              <a:pathLst>
                <a:path w="5368526" h="872215">
                  <a:moveTo>
                    <a:pt x="0" y="436108"/>
                  </a:moveTo>
                  <a:cubicBezTo>
                    <a:pt x="0" y="195252"/>
                    <a:pt x="195252" y="0"/>
                    <a:pt x="436107" y="0"/>
                  </a:cubicBezTo>
                  <a:lnTo>
                    <a:pt x="4932419" y="0"/>
                  </a:lnTo>
                  <a:cubicBezTo>
                    <a:pt x="5173274" y="1"/>
                    <a:pt x="5368526" y="195252"/>
                    <a:pt x="5368526" y="436108"/>
                  </a:cubicBezTo>
                  <a:lnTo>
                    <a:pt x="5368526" y="436108"/>
                  </a:lnTo>
                  <a:cubicBezTo>
                    <a:pt x="5368526" y="676963"/>
                    <a:pt x="5173274" y="872215"/>
                    <a:pt x="4932419" y="872215"/>
                  </a:cubicBezTo>
                  <a:lnTo>
                    <a:pt x="436107" y="872215"/>
                  </a:lnTo>
                  <a:cubicBezTo>
                    <a:pt x="195252" y="872215"/>
                    <a:pt x="0" y="676963"/>
                    <a:pt x="0" y="436108"/>
                  </a:cubicBezTo>
                  <a:lnTo>
                    <a:pt x="0" y="436108"/>
                  </a:lnTo>
                  <a:close/>
                </a:path>
              </a:pathLst>
            </a:custGeom>
            <a:solidFill>
              <a:srgbClr val="0071C1"/>
            </a:solidFill>
          </p:spPr>
          <p:txBody>
            <a:bodyPr lIns="127000" rIns="127000" rtlCol="0" anchor="ctr"/>
            <a:lstStyle/>
            <a:p>
              <a:pPr algn="l" latinLnBrk="1">
                <a:lnSpc>
                  <a:spcPct val="113400"/>
                </a:lnSpc>
              </a:pPr>
              <a:r>
                <a:rPr lang="en-US" sz="1600">
                  <a:solidFill>
                    <a:srgbClr val="42464B"/>
                  </a:solidFill>
                  <a:latin typeface="Microsoft YaHei"/>
                  <a:ea typeface="Microsoft YaHei"/>
                </a:rPr>
                <a:t>去中心化交易所Dex的发展</a:t>
              </a:r>
              <a:endParaRPr lang="en-US" sz="1100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4685548" y="1602424"/>
              <a:ext cx="939995" cy="984842"/>
            </a:xfrm>
            <a:custGeom>
              <a:avLst/>
              <a:gdLst/>
              <a:ahLst/>
              <a:cxnLst/>
              <a:rect l="l" t="t" r="r" b="b"/>
              <a:pathLst>
                <a:path w="939995" h="984842">
                  <a:moveTo>
                    <a:pt x="752" y="492421"/>
                  </a:moveTo>
                  <a:cubicBezTo>
                    <a:pt x="0" y="324276"/>
                    <a:pt x="89273" y="168581"/>
                    <a:pt x="234767" y="84291"/>
                  </a:cubicBezTo>
                  <a:cubicBezTo>
                    <a:pt x="380261" y="0"/>
                    <a:pt x="559734" y="0"/>
                    <a:pt x="705228" y="84291"/>
                  </a:cubicBezTo>
                  <a:cubicBezTo>
                    <a:pt x="850722" y="168581"/>
                    <a:pt x="939995" y="324276"/>
                    <a:pt x="939243" y="492421"/>
                  </a:cubicBezTo>
                  <a:cubicBezTo>
                    <a:pt x="939995" y="660567"/>
                    <a:pt x="850722" y="816262"/>
                    <a:pt x="705228" y="900552"/>
                  </a:cubicBezTo>
                  <a:cubicBezTo>
                    <a:pt x="559734" y="984843"/>
                    <a:pt x="380261" y="984843"/>
                    <a:pt x="234767" y="900552"/>
                  </a:cubicBezTo>
                  <a:cubicBezTo>
                    <a:pt x="89273" y="816262"/>
                    <a:pt x="0" y="660567"/>
                    <a:pt x="752" y="492421"/>
                  </a:cubicBezTo>
                  <a:close/>
                </a:path>
              </a:pathLst>
            </a:custGeom>
            <a:solidFill>
              <a:srgbClr val="FFFFFF"/>
            </a:solidFill>
            <a:ln w="25400">
              <a:solidFill>
                <a:srgbClr val="0071C1"/>
              </a:solidFill>
              <a:prstDash val="solid"/>
              <a:miter/>
            </a:ln>
          </p:spPr>
          <p:txBody>
            <a:bodyPr lIns="127000" rIns="127000" rtlCol="0" anchor="ctr"/>
            <a:lstStyle/>
            <a:p>
              <a:pPr algn="ctr" latinLnBrk="1">
                <a:lnSpc>
                  <a:spcPct val="113400"/>
                </a:lnSpc>
              </a:pPr>
              <a:r>
                <a:rPr lang="en-US" sz="2400" b="1">
                  <a:solidFill>
                    <a:srgbClr val="0071C1"/>
                  </a:solidFill>
                  <a:latin typeface="Microsoft YaHei"/>
                  <a:ea typeface="Microsoft YaHei"/>
                </a:rPr>
                <a:t>03</a:t>
              </a:r>
              <a:endParaRPr lang="en-US" sz="1100"/>
            </a:p>
          </p:txBody>
        </p:sp>
      </p:grpSp>
      <p:sp>
        <p:nvSpPr>
          <p:cNvPr id="76" name="Freeform 2"/>
          <p:cNvSpPr/>
          <p:nvPr/>
        </p:nvSpPr>
        <p:spPr>
          <a:xfrm>
            <a:off x="1035812" y="1457960"/>
            <a:ext cx="2907645" cy="4332140"/>
          </a:xfrm>
          <a:custGeom>
            <a:avLst/>
            <a:gdLst/>
            <a:ahLst/>
            <a:cxnLst/>
            <a:rect l="l" t="t" r="r" b="b"/>
            <a:pathLst>
              <a:path w="2907645" h="4332140">
                <a:moveTo>
                  <a:pt x="0" y="0"/>
                </a:moveTo>
                <a:lnTo>
                  <a:pt x="2907645" y="0"/>
                </a:lnTo>
                <a:lnTo>
                  <a:pt x="2907645" y="4332140"/>
                </a:lnTo>
                <a:lnTo>
                  <a:pt x="0" y="433214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2700">
            <a:solidFill>
              <a:srgbClr val="0071C1"/>
            </a:solidFill>
            <a:prstDash val="solid"/>
            <a:miter/>
          </a:ln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7" name="Freeform 3"/>
          <p:cNvSpPr/>
          <p:nvPr/>
        </p:nvSpPr>
        <p:spPr>
          <a:xfrm>
            <a:off x="-635000" y="342900"/>
            <a:ext cx="1762928" cy="386198"/>
          </a:xfrm>
          <a:custGeom>
            <a:avLst/>
            <a:gdLst/>
            <a:ahLst/>
            <a:cxnLst/>
            <a:rect l="l" t="t" r="r" b="b"/>
            <a:pathLst>
              <a:path w="1762928" h="386198">
                <a:moveTo>
                  <a:pt x="0" y="0"/>
                </a:moveTo>
                <a:lnTo>
                  <a:pt x="1762928" y="0"/>
                </a:lnTo>
                <a:lnTo>
                  <a:pt x="1584591" y="386198"/>
                </a:lnTo>
                <a:lnTo>
                  <a:pt x="0" y="38619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1C1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sp>
        <p:nvSpPr>
          <p:cNvPr id="78" name="TextBox 4"/>
          <p:cNvSpPr txBox="1"/>
          <p:nvPr/>
        </p:nvSpPr>
        <p:spPr>
          <a:xfrm>
            <a:off x="1206500" y="342900"/>
            <a:ext cx="1285558" cy="381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2000" b="1">
                <a:solidFill>
                  <a:srgbClr val="0071C1"/>
                </a:solidFill>
                <a:latin typeface="Microsoft YaHei"/>
                <a:ea typeface="Microsoft YaHei"/>
              </a:rPr>
              <a:t>时代机遇</a:t>
            </a:r>
            <a:endParaRPr lang="en-US" sz="1100"/>
          </a:p>
        </p:txBody>
      </p:sp>
      <p:sp>
        <p:nvSpPr>
          <p:cNvPr id="79" name="Freeform 5"/>
          <p:cNvSpPr/>
          <p:nvPr/>
        </p:nvSpPr>
        <p:spPr>
          <a:xfrm>
            <a:off x="2628900" y="342900"/>
            <a:ext cx="9052105" cy="389301"/>
          </a:xfrm>
          <a:custGeom>
            <a:avLst/>
            <a:gdLst/>
            <a:ahLst/>
            <a:cxnLst/>
            <a:rect l="l" t="t" r="r" b="b"/>
            <a:pathLst>
              <a:path w="9052105" h="389301">
                <a:moveTo>
                  <a:pt x="0" y="0"/>
                </a:moveTo>
                <a:lnTo>
                  <a:pt x="9052105" y="0"/>
                </a:lnTo>
                <a:lnTo>
                  <a:pt x="9052105" y="389301"/>
                </a:lnTo>
                <a:lnTo>
                  <a:pt x="0" y="389301"/>
                </a:lnTo>
                <a:close/>
              </a:path>
            </a:pathLst>
          </a:custGeom>
          <a:solidFill>
            <a:srgbClr val="EEEEEE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  <p:pic>
        <p:nvPicPr>
          <p:cNvPr id="80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358900"/>
            <a:ext cx="2892956" cy="4339435"/>
          </a:xfrm>
          <a:prstGeom prst="rect">
            <a:avLst/>
          </a:prstGeom>
        </p:spPr>
      </p:pic>
      <p:pic>
        <p:nvPicPr>
          <p:cNvPr id="81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3036557"/>
            <a:ext cx="5778500" cy="215649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1"/>
          <p:cNvGrpSpPr/>
          <p:nvPr/>
        </p:nvGrpSpPr>
        <p:grpSpPr>
          <a:xfrm>
            <a:off x="3145511" y="534381"/>
            <a:ext cx="5252063" cy="5458077"/>
            <a:chOff x="3145511" y="534381"/>
            <a:chExt cx="5252063" cy="5458077"/>
          </a:xfrm>
        </p:grpSpPr>
        <p:sp>
          <p:nvSpPr>
            <p:cNvPr id="83" name="Freeform 82"/>
            <p:cNvSpPr/>
            <p:nvPr/>
          </p:nvSpPr>
          <p:spPr>
            <a:xfrm>
              <a:off x="3286353" y="637378"/>
              <a:ext cx="5111221" cy="5355080"/>
            </a:xfrm>
            <a:custGeom>
              <a:avLst/>
              <a:gdLst/>
              <a:ahLst/>
              <a:cxnLst/>
              <a:rect l="l" t="t" r="r" b="b"/>
              <a:pathLst>
                <a:path w="5111221" h="5355080">
                  <a:moveTo>
                    <a:pt x="4089" y="2677541"/>
                  </a:moveTo>
                  <a:cubicBezTo>
                    <a:pt x="0" y="1763251"/>
                    <a:pt x="485421" y="916658"/>
                    <a:pt x="1276544" y="458329"/>
                  </a:cubicBezTo>
                  <a:cubicBezTo>
                    <a:pt x="2067667" y="0"/>
                    <a:pt x="3043553" y="0"/>
                    <a:pt x="3834676" y="458329"/>
                  </a:cubicBezTo>
                  <a:cubicBezTo>
                    <a:pt x="4625800" y="916658"/>
                    <a:pt x="5111221" y="1763251"/>
                    <a:pt x="5107132" y="2677541"/>
                  </a:cubicBezTo>
                  <a:cubicBezTo>
                    <a:pt x="5111221" y="3591830"/>
                    <a:pt x="4625800" y="4438422"/>
                    <a:pt x="3834676" y="4896751"/>
                  </a:cubicBezTo>
                  <a:cubicBezTo>
                    <a:pt x="3043553" y="5355080"/>
                    <a:pt x="2067667" y="5355080"/>
                    <a:pt x="1276544" y="4896751"/>
                  </a:cubicBezTo>
                  <a:cubicBezTo>
                    <a:pt x="485421" y="4438422"/>
                    <a:pt x="0" y="3591830"/>
                    <a:pt x="4089" y="2677541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71C1"/>
              </a:solidFill>
              <a:prstDash val="solid"/>
              <a:miter/>
            </a:ln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3222854" y="573878"/>
              <a:ext cx="5111221" cy="5355080"/>
            </a:xfrm>
            <a:custGeom>
              <a:avLst/>
              <a:gdLst/>
              <a:ahLst/>
              <a:cxnLst/>
              <a:rect l="l" t="t" r="r" b="b"/>
              <a:pathLst>
                <a:path w="5111221" h="5355080">
                  <a:moveTo>
                    <a:pt x="4089" y="2677541"/>
                  </a:moveTo>
                  <a:cubicBezTo>
                    <a:pt x="0" y="1763251"/>
                    <a:pt x="485421" y="916658"/>
                    <a:pt x="1276544" y="458329"/>
                  </a:cubicBezTo>
                  <a:cubicBezTo>
                    <a:pt x="2067668" y="0"/>
                    <a:pt x="3043553" y="0"/>
                    <a:pt x="3834677" y="458329"/>
                  </a:cubicBezTo>
                  <a:cubicBezTo>
                    <a:pt x="4625800" y="916658"/>
                    <a:pt x="5111221" y="1763251"/>
                    <a:pt x="5107132" y="2677541"/>
                  </a:cubicBezTo>
                  <a:cubicBezTo>
                    <a:pt x="5111221" y="3591830"/>
                    <a:pt x="4625800" y="4438422"/>
                    <a:pt x="3834677" y="4896751"/>
                  </a:cubicBezTo>
                  <a:cubicBezTo>
                    <a:pt x="3043553" y="5355080"/>
                    <a:pt x="2067668" y="5355080"/>
                    <a:pt x="1276544" y="4896751"/>
                  </a:cubicBezTo>
                  <a:cubicBezTo>
                    <a:pt x="485421" y="4438422"/>
                    <a:pt x="0" y="3591830"/>
                    <a:pt x="4089" y="2677541"/>
                  </a:cubicBezTo>
                  <a:close/>
                </a:path>
              </a:pathLst>
            </a:custGeom>
            <a:solidFill>
              <a:srgbClr val="0071C1"/>
            </a:solidFill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3145511" y="534381"/>
              <a:ext cx="5111221" cy="5355080"/>
            </a:xfrm>
            <a:custGeom>
              <a:avLst/>
              <a:gdLst/>
              <a:ahLst/>
              <a:cxnLst/>
              <a:rect l="l" t="t" r="r" b="b"/>
              <a:pathLst>
                <a:path w="5111221" h="5355080">
                  <a:moveTo>
                    <a:pt x="4089" y="2677541"/>
                  </a:moveTo>
                  <a:cubicBezTo>
                    <a:pt x="0" y="1763251"/>
                    <a:pt x="485421" y="916658"/>
                    <a:pt x="1276544" y="458329"/>
                  </a:cubicBezTo>
                  <a:cubicBezTo>
                    <a:pt x="2067668" y="0"/>
                    <a:pt x="3043553" y="0"/>
                    <a:pt x="3834677" y="458329"/>
                  </a:cubicBezTo>
                  <a:cubicBezTo>
                    <a:pt x="4625800" y="916658"/>
                    <a:pt x="5111221" y="1763251"/>
                    <a:pt x="5107132" y="2677541"/>
                  </a:cubicBezTo>
                  <a:cubicBezTo>
                    <a:pt x="5111221" y="3591830"/>
                    <a:pt x="4625800" y="4438422"/>
                    <a:pt x="3834677" y="4896751"/>
                  </a:cubicBezTo>
                  <a:cubicBezTo>
                    <a:pt x="3043553" y="5355080"/>
                    <a:pt x="2067668" y="5355080"/>
                    <a:pt x="1276544" y="4896751"/>
                  </a:cubicBezTo>
                  <a:cubicBezTo>
                    <a:pt x="485421" y="4438422"/>
                    <a:pt x="0" y="3591830"/>
                    <a:pt x="4089" y="2677541"/>
                  </a:cubicBez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71C1">
                  <a:alpha val="29019"/>
                </a:srgbClr>
              </a:solidFill>
              <a:prstDash val="solid"/>
              <a:miter/>
            </a:ln>
          </p:spPr>
          <p:txBody>
            <a:bodyPr lIns="127000" rIns="127000" rtlCol="0" anchor="ctr"/>
            <a:lstStyle/>
            <a:p>
              <a:pPr algn="l"/>
              <a:endParaRPr lang="en-US" sz="1100"/>
            </a:p>
          </p:txBody>
        </p:sp>
      </p:grpSp>
      <p:sp>
        <p:nvSpPr>
          <p:cNvPr id="86" name="TextBox 2"/>
          <p:cNvSpPr txBox="1"/>
          <p:nvPr/>
        </p:nvSpPr>
        <p:spPr>
          <a:xfrm>
            <a:off x="4521200" y="1968500"/>
            <a:ext cx="2463546" cy="10922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113400"/>
              </a:lnSpc>
            </a:pPr>
            <a:r>
              <a:rPr lang="en-US" sz="6000" b="1">
                <a:solidFill>
                  <a:srgbClr val="FFFFFF"/>
                </a:solidFill>
                <a:latin typeface="Microsoft YaHei"/>
                <a:ea typeface="Microsoft YaHei"/>
              </a:rPr>
              <a:t>02</a:t>
            </a:r>
            <a:endParaRPr lang="en-US" sz="1100"/>
          </a:p>
        </p:txBody>
      </p:sp>
      <p:sp>
        <p:nvSpPr>
          <p:cNvPr id="87" name="TextBox 3"/>
          <p:cNvSpPr txBox="1"/>
          <p:nvPr/>
        </p:nvSpPr>
        <p:spPr>
          <a:xfrm>
            <a:off x="4457700" y="3492500"/>
            <a:ext cx="2594038" cy="4064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txBody>
          <a:bodyPr lIns="31750" tIns="12700" rIns="31750" bIns="12700" rtlCol="0" anchor="t">
            <a:spAutoFit/>
          </a:bodyPr>
          <a:lstStyle/>
          <a:p>
            <a:pPr algn="ctr" latinLnBrk="1">
              <a:lnSpc>
                <a:spcPct val="81000"/>
              </a:lnSpc>
            </a:pPr>
            <a:r>
              <a:rPr lang="en-US" sz="3000" b="1">
                <a:solidFill>
                  <a:srgbClr val="FFFFFF"/>
                </a:solidFill>
                <a:latin typeface="Microsoft YaHei"/>
                <a:ea typeface="Microsoft YaHei"/>
              </a:rPr>
              <a:t>行业分析</a:t>
            </a:r>
            <a:endParaRPr lang="en-US" sz="1100"/>
          </a:p>
        </p:txBody>
      </p:sp>
      <p:sp>
        <p:nvSpPr>
          <p:cNvPr id="88" name="Freeform 4"/>
          <p:cNvSpPr/>
          <p:nvPr/>
        </p:nvSpPr>
        <p:spPr>
          <a:xfrm>
            <a:off x="5245100" y="3086100"/>
            <a:ext cx="1016832" cy="56111"/>
          </a:xfrm>
          <a:custGeom>
            <a:avLst/>
            <a:gdLst/>
            <a:ahLst/>
            <a:cxnLst/>
            <a:rect l="l" t="t" r="r" b="b"/>
            <a:pathLst>
              <a:path w="1016832" h="56111">
                <a:moveTo>
                  <a:pt x="0" y="21849"/>
                </a:moveTo>
                <a:cubicBezTo>
                  <a:pt x="0" y="9782"/>
                  <a:pt x="9782" y="0"/>
                  <a:pt x="21849" y="0"/>
                </a:cubicBezTo>
                <a:lnTo>
                  <a:pt x="994983" y="0"/>
                </a:lnTo>
                <a:lnTo>
                  <a:pt x="994983" y="0"/>
                </a:lnTo>
                <a:cubicBezTo>
                  <a:pt x="1000777" y="0"/>
                  <a:pt x="1006335" y="2302"/>
                  <a:pt x="1010432" y="6399"/>
                </a:cubicBezTo>
                <a:cubicBezTo>
                  <a:pt x="1014530" y="10497"/>
                  <a:pt x="1016832" y="16054"/>
                  <a:pt x="1016832" y="21849"/>
                </a:cubicBezTo>
                <a:lnTo>
                  <a:pt x="1016832" y="34262"/>
                </a:lnTo>
                <a:cubicBezTo>
                  <a:pt x="1016832" y="40057"/>
                  <a:pt x="1014530" y="45614"/>
                  <a:pt x="1010432" y="49712"/>
                </a:cubicBezTo>
                <a:cubicBezTo>
                  <a:pt x="1006335" y="53809"/>
                  <a:pt x="1000777" y="56111"/>
                  <a:pt x="994983" y="56111"/>
                </a:cubicBezTo>
                <a:lnTo>
                  <a:pt x="21849" y="56111"/>
                </a:lnTo>
                <a:cubicBezTo>
                  <a:pt x="16054" y="56111"/>
                  <a:pt x="10497" y="53809"/>
                  <a:pt x="6400" y="49711"/>
                </a:cubicBezTo>
                <a:cubicBezTo>
                  <a:pt x="2302" y="45614"/>
                  <a:pt x="0" y="40057"/>
                  <a:pt x="0" y="34262"/>
                </a:cubicBezTo>
                <a:lnTo>
                  <a:pt x="0" y="21849"/>
                </a:lnTo>
                <a:close/>
              </a:path>
            </a:pathLst>
          </a:custGeom>
          <a:solidFill>
            <a:srgbClr val="FFFFFF"/>
          </a:solidFill>
        </p:spPr>
        <p:txBody>
          <a:bodyPr lIns="127000" rIns="127000" rtlCol="0" anchor="ctr"/>
          <a:lstStyle/>
          <a:p>
            <a:pPr algn="l"/>
            <a:endParaRPr lang="en-US" sz="11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6" grpId="0" animBg="1"/>
      <p:bldP spid="87" grpId="0" animBg="1"/>
      <p:bldP spid="8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205</Words>
  <Application>Microsoft Macintosh PowerPoint</Application>
  <PresentationFormat>自定义</PresentationFormat>
  <Paragraphs>115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Calibri</vt:lpstr>
      <vt:lpstr>Microsoft YaHei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aq835</cp:lastModifiedBy>
  <cp:revision>5</cp:revision>
  <dcterms:created xsi:type="dcterms:W3CDTF">2006-08-16T00:00:00Z</dcterms:created>
  <dcterms:modified xsi:type="dcterms:W3CDTF">2021-05-15T12:33:06Z</dcterms:modified>
</cp:coreProperties>
</file>